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87" r:id="rId6"/>
    <p:sldId id="327" r:id="rId7"/>
    <p:sldId id="257" r:id="rId8"/>
    <p:sldId id="388" r:id="rId9"/>
    <p:sldId id="389" r:id="rId10"/>
    <p:sldId id="390" r:id="rId11"/>
    <p:sldId id="261" r:id="rId12"/>
    <p:sldId id="262" r:id="rId13"/>
    <p:sldId id="263" r:id="rId14"/>
    <p:sldId id="264" r:id="rId15"/>
    <p:sldId id="329" r:id="rId16"/>
    <p:sldId id="363" r:id="rId17"/>
    <p:sldId id="391" r:id="rId18"/>
    <p:sldId id="392" r:id="rId19"/>
    <p:sldId id="268" r:id="rId20"/>
    <p:sldId id="269" r:id="rId21"/>
    <p:sldId id="270" r:id="rId22"/>
    <p:sldId id="393" r:id="rId23"/>
    <p:sldId id="394" r:id="rId24"/>
    <p:sldId id="395" r:id="rId25"/>
    <p:sldId id="288" r:id="rId26"/>
    <p:sldId id="299" r:id="rId27"/>
    <p:sldId id="289" r:id="rId28"/>
    <p:sldId id="290" r:id="rId29"/>
    <p:sldId id="396" r:id="rId30"/>
    <p:sldId id="397" r:id="rId31"/>
    <p:sldId id="353" r:id="rId32"/>
    <p:sldId id="354" r:id="rId33"/>
    <p:sldId id="350" r:id="rId34"/>
    <p:sldId id="355" r:id="rId35"/>
    <p:sldId id="356" r:id="rId36"/>
    <p:sldId id="398" r:id="rId37"/>
    <p:sldId id="399" r:id="rId38"/>
    <p:sldId id="400" r:id="rId39"/>
    <p:sldId id="297" r:id="rId40"/>
    <p:sldId id="401" r:id="rId41"/>
    <p:sldId id="402" r:id="rId42"/>
    <p:sldId id="302" r:id="rId43"/>
    <p:sldId id="303" r:id="rId44"/>
    <p:sldId id="305" r:id="rId45"/>
    <p:sldId id="306" r:id="rId46"/>
    <p:sldId id="307" r:id="rId47"/>
    <p:sldId id="308" r:id="rId48"/>
    <p:sldId id="309" r:id="rId49"/>
    <p:sldId id="310" r:id="rId50"/>
    <p:sldId id="311" r:id="rId51"/>
    <p:sldId id="312" r:id="rId52"/>
    <p:sldId id="313" r:id="rId53"/>
    <p:sldId id="403" r:id="rId54"/>
    <p:sldId id="404" r:id="rId55"/>
    <p:sldId id="317" r:id="rId56"/>
    <p:sldId id="318" r:id="rId57"/>
    <p:sldId id="319" r:id="rId58"/>
    <p:sldId id="405" r:id="rId59"/>
    <p:sldId id="406" r:id="rId60"/>
    <p:sldId id="407" r:id="rId61"/>
    <p:sldId id="408" r:id="rId62"/>
    <p:sldId id="335" r:id="rId63"/>
    <p:sldId id="275" r:id="rId64"/>
    <p:sldId id="276" r:id="rId65"/>
    <p:sldId id="277" r:id="rId66"/>
    <p:sldId id="278" r:id="rId67"/>
    <p:sldId id="279" r:id="rId68"/>
    <p:sldId id="409" r:id="rId69"/>
    <p:sldId id="410" r:id="rId70"/>
    <p:sldId id="411" r:id="rId71"/>
    <p:sldId id="282" r:id="rId72"/>
    <p:sldId id="283" r:id="rId73"/>
    <p:sldId id="415" r:id="rId74"/>
    <p:sldId id="412" r:id="rId75"/>
    <p:sldId id="280" r:id="rId76"/>
    <p:sldId id="284" r:id="rId77"/>
    <p:sldId id="286" r:id="rId78"/>
    <p:sldId id="344" r:id="rId79"/>
    <p:sldId id="333" r:id="rId80"/>
    <p:sldId id="413" r:id="rId81"/>
    <p:sldId id="334" r:id="rId82"/>
    <p:sldId id="414" r:id="rId83"/>
    <p:sldId id="322" r:id="rId84"/>
    <p:sldId id="328" r:id="rId85"/>
    <p:sldId id="330" r:id="rId86"/>
    <p:sldId id="331"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on Roberts" initials="JR" lastIdx="1" clrIdx="0">
    <p:extLst>
      <p:ext uri="{19B8F6BF-5375-455C-9EA6-DF929625EA0E}">
        <p15:presenceInfo xmlns:p15="http://schemas.microsoft.com/office/powerpoint/2012/main" userId="Jason Roberts" providerId="None"/>
      </p:ext>
    </p:extLst>
  </p:cmAuthor>
  <p:cmAuthor id="2" name="Roberts, Jason M SUKEP-UPC/E" initials="RS" lastIdx="1" clrIdx="1">
    <p:extLst>
      <p:ext uri="{19B8F6BF-5375-455C-9EA6-DF929625EA0E}">
        <p15:presenceInfo xmlns:p15="http://schemas.microsoft.com/office/powerpoint/2012/main" userId="S::jason.roberts_shell.com#ext#@jip36cfihos.onmicrosoft.com::cff57089-de1b-4d4d-984f-27588440ce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A84089-E377-48B8-A736-50B2471D3A07}" v="7" dt="2023-04-17T14:52:00.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9" autoAdjust="0"/>
    <p:restoredTop sz="94660"/>
  </p:normalViewPr>
  <p:slideViewPr>
    <p:cSldViewPr snapToGrid="0">
      <p:cViewPr varScale="1">
        <p:scale>
          <a:sx n="82" d="100"/>
          <a:sy n="82" d="100"/>
        </p:scale>
        <p:origin x="854" y="72"/>
      </p:cViewPr>
      <p:guideLst/>
    </p:cSldViewPr>
  </p:slideViewPr>
  <p:notesTextViewPr>
    <p:cViewPr>
      <p:scale>
        <a:sx n="1" d="1"/>
        <a:sy n="1" d="1"/>
      </p:scale>
      <p:origin x="0" y="0"/>
    </p:cViewPr>
  </p:notesTextViewPr>
  <p:sorterViewPr>
    <p:cViewPr>
      <p:scale>
        <a:sx n="100" d="100"/>
        <a:sy n="100" d="100"/>
      </p:scale>
      <p:origin x="0" y="-9395"/>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presProps" Target="presProp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 Jason M SUKEP-UPR/E" userId="77562d1d-db57-40d3-b322-0594f5d1f688" providerId="ADAL" clId="{77A84089-E377-48B8-A736-50B2471D3A07}"/>
    <pc:docChg chg="undo custSel modSld">
      <pc:chgData name="Roberts, Jason M SUKEP-UPR/E" userId="77562d1d-db57-40d3-b322-0594f5d1f688" providerId="ADAL" clId="{77A84089-E377-48B8-A736-50B2471D3A07}" dt="2023-04-17T14:52:00.924" v="50" actId="164"/>
      <pc:docMkLst>
        <pc:docMk/>
      </pc:docMkLst>
      <pc:sldChg chg="modSp mod">
        <pc:chgData name="Roberts, Jason M SUKEP-UPR/E" userId="77562d1d-db57-40d3-b322-0594f5d1f688" providerId="ADAL" clId="{77A84089-E377-48B8-A736-50B2471D3A07}" dt="2023-04-17T14:39:11.317" v="11" actId="1076"/>
        <pc:sldMkLst>
          <pc:docMk/>
          <pc:sldMk cId="3772383445" sldId="280"/>
        </pc:sldMkLst>
        <pc:grpChg chg="mod">
          <ac:chgData name="Roberts, Jason M SUKEP-UPR/E" userId="77562d1d-db57-40d3-b322-0594f5d1f688" providerId="ADAL" clId="{77A84089-E377-48B8-A736-50B2471D3A07}" dt="2023-04-17T14:39:11.317" v="11" actId="1076"/>
          <ac:grpSpMkLst>
            <pc:docMk/>
            <pc:sldMk cId="3772383445" sldId="280"/>
            <ac:grpSpMk id="5" creationId="{8B04DAD5-5E18-06DD-A45B-53D6D92C7BE8}"/>
          </ac:grpSpMkLst>
        </pc:grpChg>
      </pc:sldChg>
      <pc:sldChg chg="addSp delSp modSp mod">
        <pc:chgData name="Roberts, Jason M SUKEP-UPR/E" userId="77562d1d-db57-40d3-b322-0594f5d1f688" providerId="ADAL" clId="{77A84089-E377-48B8-A736-50B2471D3A07}" dt="2023-04-17T14:38:59.064" v="9" actId="164"/>
        <pc:sldMkLst>
          <pc:docMk/>
          <pc:sldMk cId="2982128895" sldId="297"/>
        </pc:sldMkLst>
        <pc:spChg chg="add mod">
          <ac:chgData name="Roberts, Jason M SUKEP-UPR/E" userId="77562d1d-db57-40d3-b322-0594f5d1f688" providerId="ADAL" clId="{77A84089-E377-48B8-A736-50B2471D3A07}" dt="2023-04-17T14:38:59.064" v="9" actId="164"/>
          <ac:spMkLst>
            <pc:docMk/>
            <pc:sldMk cId="2982128895" sldId="297"/>
            <ac:spMk id="8" creationId="{C8AD503C-DD37-BACF-1A7D-0494DD32631A}"/>
          </ac:spMkLst>
        </pc:spChg>
        <pc:grpChg chg="del">
          <ac:chgData name="Roberts, Jason M SUKEP-UPR/E" userId="77562d1d-db57-40d3-b322-0594f5d1f688" providerId="ADAL" clId="{77A84089-E377-48B8-A736-50B2471D3A07}" dt="2023-04-17T14:37:50.768" v="0" actId="478"/>
          <ac:grpSpMkLst>
            <pc:docMk/>
            <pc:sldMk cId="2982128895" sldId="297"/>
            <ac:grpSpMk id="7" creationId="{8AFF786A-B759-0E33-182F-5EE3ED82DAF4}"/>
          </ac:grpSpMkLst>
        </pc:grpChg>
        <pc:grpChg chg="add mod">
          <ac:chgData name="Roberts, Jason M SUKEP-UPR/E" userId="77562d1d-db57-40d3-b322-0594f5d1f688" providerId="ADAL" clId="{77A84089-E377-48B8-A736-50B2471D3A07}" dt="2023-04-17T14:38:59.064" v="9" actId="164"/>
          <ac:grpSpMkLst>
            <pc:docMk/>
            <pc:sldMk cId="2982128895" sldId="297"/>
            <ac:grpSpMk id="9" creationId="{352E1AC0-74EA-56FB-4DFA-7C41C54BBF53}"/>
          </ac:grpSpMkLst>
        </pc:grpChg>
        <pc:picChg chg="add mod">
          <ac:chgData name="Roberts, Jason M SUKEP-UPR/E" userId="77562d1d-db57-40d3-b322-0594f5d1f688" providerId="ADAL" clId="{77A84089-E377-48B8-A736-50B2471D3A07}" dt="2023-04-17T14:38:59.064" v="9" actId="164"/>
          <ac:picMkLst>
            <pc:docMk/>
            <pc:sldMk cId="2982128895" sldId="297"/>
            <ac:picMk id="3" creationId="{4F4977EB-B7C0-258A-B287-8CB8DA018779}"/>
          </ac:picMkLst>
        </pc:picChg>
      </pc:sldChg>
      <pc:sldChg chg="addSp modSp mod">
        <pc:chgData name="Roberts, Jason M SUKEP-UPR/E" userId="77562d1d-db57-40d3-b322-0594f5d1f688" providerId="ADAL" clId="{77A84089-E377-48B8-A736-50B2471D3A07}" dt="2023-04-17T14:52:00.924" v="50" actId="164"/>
        <pc:sldMkLst>
          <pc:docMk/>
          <pc:sldMk cId="4128695705" sldId="391"/>
        </pc:sldMkLst>
        <pc:spChg chg="add mod">
          <ac:chgData name="Roberts, Jason M SUKEP-UPR/E" userId="77562d1d-db57-40d3-b322-0594f5d1f688" providerId="ADAL" clId="{77A84089-E377-48B8-A736-50B2471D3A07}" dt="2023-04-17T14:52:00.924" v="50" actId="164"/>
          <ac:spMkLst>
            <pc:docMk/>
            <pc:sldMk cId="4128695705" sldId="391"/>
            <ac:spMk id="3" creationId="{B110BD08-57DC-3636-150E-5F4E37C1F517}"/>
          </ac:spMkLst>
        </pc:spChg>
        <pc:grpChg chg="add mod">
          <ac:chgData name="Roberts, Jason M SUKEP-UPR/E" userId="77562d1d-db57-40d3-b322-0594f5d1f688" providerId="ADAL" clId="{77A84089-E377-48B8-A736-50B2471D3A07}" dt="2023-04-17T14:52:00.924" v="50" actId="164"/>
          <ac:grpSpMkLst>
            <pc:docMk/>
            <pc:sldMk cId="4128695705" sldId="391"/>
            <ac:grpSpMk id="7" creationId="{B4D9B1A6-7B9B-ED84-C730-89B8E6FE1B2F}"/>
          </ac:grpSpMkLst>
        </pc:grpChg>
        <pc:picChg chg="mod">
          <ac:chgData name="Roberts, Jason M SUKEP-UPR/E" userId="77562d1d-db57-40d3-b322-0594f5d1f688" providerId="ADAL" clId="{77A84089-E377-48B8-A736-50B2471D3A07}" dt="2023-04-17T14:52:00.924" v="50" actId="164"/>
          <ac:picMkLst>
            <pc:docMk/>
            <pc:sldMk cId="4128695705" sldId="391"/>
            <ac:picMk id="2" creationId="{00000000-0000-0000-0000-000000000000}"/>
          </ac:picMkLst>
        </pc:picChg>
        <pc:picChg chg="add mod">
          <ac:chgData name="Roberts, Jason M SUKEP-UPR/E" userId="77562d1d-db57-40d3-b322-0594f5d1f688" providerId="ADAL" clId="{77A84089-E377-48B8-A736-50B2471D3A07}" dt="2023-04-17T14:52:00.924" v="50" actId="164"/>
          <ac:picMkLst>
            <pc:docMk/>
            <pc:sldMk cId="4128695705" sldId="391"/>
            <ac:picMk id="6" creationId="{B300D43E-4887-FE99-11ED-085FA52AA047}"/>
          </ac:picMkLst>
        </pc:picChg>
      </pc:sldChg>
      <pc:sldChg chg="addSp modSp mod">
        <pc:chgData name="Roberts, Jason M SUKEP-UPR/E" userId="77562d1d-db57-40d3-b322-0594f5d1f688" providerId="ADAL" clId="{77A84089-E377-48B8-A736-50B2471D3A07}" dt="2023-04-17T14:51:44.176" v="49" actId="164"/>
        <pc:sldMkLst>
          <pc:docMk/>
          <pc:sldMk cId="4078282781" sldId="392"/>
        </pc:sldMkLst>
        <pc:grpChg chg="add mod">
          <ac:chgData name="Roberts, Jason M SUKEP-UPR/E" userId="77562d1d-db57-40d3-b322-0594f5d1f688" providerId="ADAL" clId="{77A84089-E377-48B8-A736-50B2471D3A07}" dt="2023-04-17T14:51:44.176" v="49" actId="164"/>
          <ac:grpSpMkLst>
            <pc:docMk/>
            <pc:sldMk cId="4078282781" sldId="392"/>
            <ac:grpSpMk id="5" creationId="{54FC25D2-DD02-26E8-1889-12834C96C7FF}"/>
          </ac:grpSpMkLst>
        </pc:grpChg>
        <pc:picChg chg="mod">
          <ac:chgData name="Roberts, Jason M SUKEP-UPR/E" userId="77562d1d-db57-40d3-b322-0594f5d1f688" providerId="ADAL" clId="{77A84089-E377-48B8-A736-50B2471D3A07}" dt="2023-04-17T14:51:44.176" v="49" actId="164"/>
          <ac:picMkLst>
            <pc:docMk/>
            <pc:sldMk cId="4078282781" sldId="392"/>
            <ac:picMk id="2" creationId="{00000000-0000-0000-0000-000000000000}"/>
          </ac:picMkLst>
        </pc:picChg>
        <pc:picChg chg="add mod">
          <ac:chgData name="Roberts, Jason M SUKEP-UPR/E" userId="77562d1d-db57-40d3-b322-0594f5d1f688" providerId="ADAL" clId="{77A84089-E377-48B8-A736-50B2471D3A07}" dt="2023-04-17T14:51:44.176" v="49" actId="164"/>
          <ac:picMkLst>
            <pc:docMk/>
            <pc:sldMk cId="4078282781" sldId="392"/>
            <ac:picMk id="4" creationId="{A5D41D91-7540-356A-97E7-B3A2360ABB24}"/>
          </ac:picMkLst>
        </pc:picChg>
      </pc:sldChg>
      <pc:sldChg chg="addSp modSp mod">
        <pc:chgData name="Roberts, Jason M SUKEP-UPR/E" userId="77562d1d-db57-40d3-b322-0594f5d1f688" providerId="ADAL" clId="{77A84089-E377-48B8-A736-50B2471D3A07}" dt="2023-04-17T14:45:06.999" v="21" actId="164"/>
        <pc:sldMkLst>
          <pc:docMk/>
          <pc:sldMk cId="2156556090" sldId="393"/>
        </pc:sldMkLst>
        <pc:spChg chg="add mod">
          <ac:chgData name="Roberts, Jason M SUKEP-UPR/E" userId="77562d1d-db57-40d3-b322-0594f5d1f688" providerId="ADAL" clId="{77A84089-E377-48B8-A736-50B2471D3A07}" dt="2023-04-17T14:45:06.999" v="21" actId="164"/>
          <ac:spMkLst>
            <pc:docMk/>
            <pc:sldMk cId="2156556090" sldId="393"/>
            <ac:spMk id="6" creationId="{D21635DD-DF8E-8F6B-1511-EC3D1CE378B9}"/>
          </ac:spMkLst>
        </pc:spChg>
        <pc:grpChg chg="add mod">
          <ac:chgData name="Roberts, Jason M SUKEP-UPR/E" userId="77562d1d-db57-40d3-b322-0594f5d1f688" providerId="ADAL" clId="{77A84089-E377-48B8-A736-50B2471D3A07}" dt="2023-04-17T14:45:06.999" v="21" actId="164"/>
          <ac:grpSpMkLst>
            <pc:docMk/>
            <pc:sldMk cId="2156556090" sldId="393"/>
            <ac:grpSpMk id="7" creationId="{606DD0CB-B127-DB5E-7CAA-2AC74D81456D}"/>
          </ac:grpSpMkLst>
        </pc:grpChg>
        <pc:picChg chg="mod">
          <ac:chgData name="Roberts, Jason M SUKEP-UPR/E" userId="77562d1d-db57-40d3-b322-0594f5d1f688" providerId="ADAL" clId="{77A84089-E377-48B8-A736-50B2471D3A07}" dt="2023-04-17T14:45:06.999" v="21" actId="164"/>
          <ac:picMkLst>
            <pc:docMk/>
            <pc:sldMk cId="2156556090" sldId="393"/>
            <ac:picMk id="2" creationId="{00000000-0000-0000-0000-000000000000}"/>
          </ac:picMkLst>
        </pc:picChg>
        <pc:picChg chg="add mod">
          <ac:chgData name="Roberts, Jason M SUKEP-UPR/E" userId="77562d1d-db57-40d3-b322-0594f5d1f688" providerId="ADAL" clId="{77A84089-E377-48B8-A736-50B2471D3A07}" dt="2023-04-17T14:45:06.999" v="21" actId="164"/>
          <ac:picMkLst>
            <pc:docMk/>
            <pc:sldMk cId="2156556090" sldId="393"/>
            <ac:picMk id="5" creationId="{C261F3E3-CF9D-7934-494A-0C847D36239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2F0B8EB-1D39-4DFD-8884-4A536FA773C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3869303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F0B8EB-1D39-4DFD-8884-4A536FA773C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2824363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F0B8EB-1D39-4DFD-8884-4A536FA773C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1167842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F0B8EB-1D39-4DFD-8884-4A536FA773C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19923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F0B8EB-1D39-4DFD-8884-4A536FA773C4}" type="datetimeFigureOut">
              <a:rPr lang="en-US" smtClean="0"/>
              <a:t>4/17/2023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3094531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F0B8EB-1D39-4DFD-8884-4A536FA773C4}"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89332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F0B8EB-1D39-4DFD-8884-4A536FA773C4}" type="datetimeFigureOut">
              <a:rPr lang="en-US" smtClean="0"/>
              <a:t>4/17/2023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1027757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F0B8EB-1D39-4DFD-8884-4A536FA773C4}" type="datetimeFigureOut">
              <a:rPr lang="en-US" smtClean="0"/>
              <a:t>4/17/2023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3231260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F0B8EB-1D39-4DFD-8884-4A536FA773C4}" type="datetimeFigureOut">
              <a:rPr lang="en-US" smtClean="0"/>
              <a:t>4/17/2023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4182760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F0B8EB-1D39-4DFD-8884-4A536FA773C4}"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426151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2F0B8EB-1D39-4DFD-8884-4A536FA773C4}" type="datetimeFigureOut">
              <a:rPr lang="en-US" smtClean="0"/>
              <a:t>4/17/2023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DFE45-251C-433B-AD68-BB5585FE6C9E}" type="slidenum">
              <a:rPr lang="en-US" smtClean="0"/>
              <a:t>‹#›</a:t>
            </a:fld>
            <a:endParaRPr lang="en-US"/>
          </a:p>
        </p:txBody>
      </p:sp>
    </p:spTree>
    <p:extLst>
      <p:ext uri="{BB962C8B-B14F-4D97-AF65-F5344CB8AC3E}">
        <p14:creationId xmlns:p14="http://schemas.microsoft.com/office/powerpoint/2010/main" val="93455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F0B8EB-1D39-4DFD-8884-4A536FA773C4}" type="datetimeFigureOut">
              <a:rPr lang="en-US" smtClean="0"/>
              <a:t>4/17/2023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DFE45-251C-433B-AD68-BB5585FE6C9E}" type="slidenum">
              <a:rPr lang="en-US" smtClean="0"/>
              <a:t>‹#›</a:t>
            </a:fld>
            <a:endParaRPr lang="en-US"/>
          </a:p>
        </p:txBody>
      </p:sp>
    </p:spTree>
    <p:extLst>
      <p:ext uri="{BB962C8B-B14F-4D97-AF65-F5344CB8AC3E}">
        <p14:creationId xmlns:p14="http://schemas.microsoft.com/office/powerpoint/2010/main" val="2692771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creativecommons.org/licenses/by/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ormAutofit fontScale="90000"/>
          </a:bodyPr>
          <a:lstStyle/>
          <a:p>
            <a:r>
              <a:rPr lang="en-US" b="1" dirty="0"/>
              <a:t>CFIHOS Data Model</a:t>
            </a:r>
            <a:br>
              <a:rPr lang="en-US" b="1" dirty="0"/>
            </a:br>
            <a:br>
              <a:rPr lang="en-US" b="1" dirty="0"/>
            </a:br>
            <a:r>
              <a:rPr lang="en-US" b="1" dirty="0"/>
              <a:t>C-DM-001 version 1.5.1</a:t>
            </a:r>
          </a:p>
        </p:txBody>
      </p:sp>
      <p:sp>
        <p:nvSpPr>
          <p:cNvPr id="11" name="TextBox 10">
            <a:extLst>
              <a:ext uri="{FF2B5EF4-FFF2-40B4-BE49-F238E27FC236}">
                <a16:creationId xmlns:a16="http://schemas.microsoft.com/office/drawing/2014/main" id="{B837B6E3-4828-6030-D36E-74598C4DDC47}"/>
              </a:ext>
            </a:extLst>
          </p:cNvPr>
          <p:cNvSpPr txBox="1"/>
          <p:nvPr/>
        </p:nvSpPr>
        <p:spPr>
          <a:xfrm>
            <a:off x="0" y="6517179"/>
            <a:ext cx="10005368" cy="276999"/>
          </a:xfrm>
          <a:prstGeom prst="rect">
            <a:avLst/>
          </a:prstGeom>
          <a:noFill/>
        </p:spPr>
        <p:txBody>
          <a:bodyPr wrap="none" rtlCol="0">
            <a:spAutoFit/>
          </a:bodyPr>
          <a:lstStyle/>
          <a:p>
            <a:r>
              <a:rPr lang="en-GB" sz="1200" dirty="0"/>
              <a:t>CFIHOS 1.5.1 © 2023 by IOGP is licensed under Attribution 4.0 International. To view a copy of this license, visit </a:t>
            </a:r>
            <a:r>
              <a:rPr lang="en-GB" sz="1200" u="sng" dirty="0">
                <a:hlinkClick r:id="rId2"/>
              </a:rPr>
              <a:t>http://creativecommons.org/licenses/by/4.0/</a:t>
            </a:r>
            <a:endParaRPr lang="en-US" sz="1200" dirty="0"/>
          </a:p>
        </p:txBody>
      </p:sp>
    </p:spTree>
    <p:extLst>
      <p:ext uri="{BB962C8B-B14F-4D97-AF65-F5344CB8AC3E}">
        <p14:creationId xmlns:p14="http://schemas.microsoft.com/office/powerpoint/2010/main" val="3208844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4536498" cy="461665"/>
          </a:xfrm>
          <a:prstGeom prst="rect">
            <a:avLst/>
          </a:prstGeom>
          <a:noFill/>
        </p:spPr>
        <p:txBody>
          <a:bodyPr wrap="none" rtlCol="0">
            <a:spAutoFit/>
          </a:bodyPr>
          <a:lstStyle/>
          <a:p>
            <a:r>
              <a:rPr lang="en-US" sz="2400" b="1" dirty="0"/>
              <a:t>Other tag inbound attributes view</a:t>
            </a:r>
          </a:p>
        </p:txBody>
      </p:sp>
      <p:pic>
        <p:nvPicPr>
          <p:cNvPr id="5" name="Picture 4">
            <a:extLst>
              <a:ext uri="{FF2B5EF4-FFF2-40B4-BE49-F238E27FC236}">
                <a16:creationId xmlns:a16="http://schemas.microsoft.com/office/drawing/2014/main" id="{3E5B2D81-F350-DBB2-2136-F1EF1718DAC1}"/>
              </a:ext>
            </a:extLst>
          </p:cNvPr>
          <p:cNvPicPr>
            <a:picLocks noChangeAspect="1"/>
          </p:cNvPicPr>
          <p:nvPr/>
        </p:nvPicPr>
        <p:blipFill>
          <a:blip r:embed="rId2"/>
          <a:stretch>
            <a:fillRect/>
          </a:stretch>
        </p:blipFill>
        <p:spPr>
          <a:xfrm>
            <a:off x="0" y="1279566"/>
            <a:ext cx="12192000" cy="4298868"/>
          </a:xfrm>
          <a:prstGeom prst="rect">
            <a:avLst/>
          </a:prstGeom>
        </p:spPr>
      </p:pic>
    </p:spTree>
    <p:extLst>
      <p:ext uri="{BB962C8B-B14F-4D97-AF65-F5344CB8AC3E}">
        <p14:creationId xmlns:p14="http://schemas.microsoft.com/office/powerpoint/2010/main" val="1072852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62980A-A7F3-70DB-A839-B9A02E856A98}"/>
              </a:ext>
            </a:extLst>
          </p:cNvPr>
          <p:cNvPicPr>
            <a:picLocks noChangeAspect="1"/>
          </p:cNvPicPr>
          <p:nvPr/>
        </p:nvPicPr>
        <p:blipFill>
          <a:blip r:embed="rId2"/>
          <a:stretch>
            <a:fillRect/>
          </a:stretch>
        </p:blipFill>
        <p:spPr>
          <a:xfrm>
            <a:off x="2604684" y="99000"/>
            <a:ext cx="6982632" cy="6660000"/>
          </a:xfrm>
          <a:prstGeom prst="rect">
            <a:avLst/>
          </a:prstGeom>
        </p:spPr>
      </p:pic>
      <p:sp>
        <p:nvSpPr>
          <p:cNvPr id="4" name="TextBox 3"/>
          <p:cNvSpPr txBox="1"/>
          <p:nvPr/>
        </p:nvSpPr>
        <p:spPr>
          <a:xfrm>
            <a:off x="-25878" y="8637"/>
            <a:ext cx="3129062" cy="461665"/>
          </a:xfrm>
          <a:prstGeom prst="rect">
            <a:avLst/>
          </a:prstGeom>
          <a:noFill/>
        </p:spPr>
        <p:txBody>
          <a:bodyPr wrap="none" rtlCol="0">
            <a:spAutoFit/>
          </a:bodyPr>
          <a:lstStyle/>
          <a:p>
            <a:r>
              <a:rPr lang="en-US" sz="2400" b="1" dirty="0"/>
              <a:t>The tag attributes view</a:t>
            </a:r>
          </a:p>
        </p:txBody>
      </p:sp>
    </p:spTree>
    <p:extLst>
      <p:ext uri="{BB962C8B-B14F-4D97-AF65-F5344CB8AC3E}">
        <p14:creationId xmlns:p14="http://schemas.microsoft.com/office/powerpoint/2010/main" val="3509184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4616585" cy="461665"/>
          </a:xfrm>
          <a:prstGeom prst="rect">
            <a:avLst/>
          </a:prstGeom>
          <a:noFill/>
        </p:spPr>
        <p:txBody>
          <a:bodyPr wrap="none" rtlCol="0">
            <a:spAutoFit/>
          </a:bodyPr>
          <a:lstStyle/>
          <a:p>
            <a:r>
              <a:rPr lang="en-US" sz="2400" b="1" dirty="0"/>
              <a:t>Tag and its relationship to tag class</a:t>
            </a:r>
          </a:p>
        </p:txBody>
      </p:sp>
      <p:pic>
        <p:nvPicPr>
          <p:cNvPr id="2" name="Picture 1"/>
          <p:cNvPicPr>
            <a:picLocks noChangeAspect="1"/>
          </p:cNvPicPr>
          <p:nvPr/>
        </p:nvPicPr>
        <p:blipFill>
          <a:blip r:embed="rId2"/>
          <a:stretch>
            <a:fillRect/>
          </a:stretch>
        </p:blipFill>
        <p:spPr>
          <a:xfrm>
            <a:off x="577970" y="407407"/>
            <a:ext cx="10653622" cy="6395400"/>
          </a:xfrm>
          <a:prstGeom prst="rect">
            <a:avLst/>
          </a:prstGeom>
        </p:spPr>
      </p:pic>
    </p:spTree>
    <p:extLst>
      <p:ext uri="{BB962C8B-B14F-4D97-AF65-F5344CB8AC3E}">
        <p14:creationId xmlns:p14="http://schemas.microsoft.com/office/powerpoint/2010/main" val="4155320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01948"/>
            <a:ext cx="12192000" cy="6454103"/>
          </a:xfrm>
          <a:prstGeom prst="rect">
            <a:avLst/>
          </a:prstGeom>
        </p:spPr>
      </p:pic>
      <p:sp>
        <p:nvSpPr>
          <p:cNvPr id="4" name="TextBox 3"/>
          <p:cNvSpPr txBox="1"/>
          <p:nvPr/>
        </p:nvSpPr>
        <p:spPr>
          <a:xfrm>
            <a:off x="-25878" y="8637"/>
            <a:ext cx="5463355" cy="461665"/>
          </a:xfrm>
          <a:prstGeom prst="rect">
            <a:avLst/>
          </a:prstGeom>
          <a:noFill/>
        </p:spPr>
        <p:txBody>
          <a:bodyPr wrap="none" rtlCol="0">
            <a:spAutoFit/>
          </a:bodyPr>
          <a:lstStyle/>
          <a:p>
            <a:r>
              <a:rPr lang="en-US" sz="2400" b="1" dirty="0"/>
              <a:t>Tag to equipment : the relationships view</a:t>
            </a:r>
          </a:p>
        </p:txBody>
      </p:sp>
    </p:spTree>
    <p:extLst>
      <p:ext uri="{BB962C8B-B14F-4D97-AF65-F5344CB8AC3E}">
        <p14:creationId xmlns:p14="http://schemas.microsoft.com/office/powerpoint/2010/main" val="1086023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5181996" cy="461665"/>
          </a:xfrm>
          <a:prstGeom prst="rect">
            <a:avLst/>
          </a:prstGeom>
          <a:noFill/>
        </p:spPr>
        <p:txBody>
          <a:bodyPr wrap="none" rtlCol="0">
            <a:spAutoFit/>
          </a:bodyPr>
          <a:lstStyle/>
          <a:p>
            <a:r>
              <a:rPr lang="en-US" sz="2400" b="1" dirty="0"/>
              <a:t>Tag to equipment : the definitions view</a:t>
            </a:r>
          </a:p>
        </p:txBody>
      </p:sp>
      <p:grpSp>
        <p:nvGrpSpPr>
          <p:cNvPr id="7" name="Group 6">
            <a:extLst>
              <a:ext uri="{FF2B5EF4-FFF2-40B4-BE49-F238E27FC236}">
                <a16:creationId xmlns:a16="http://schemas.microsoft.com/office/drawing/2014/main" id="{B4D9B1A6-7B9B-ED84-C730-89B8E6FE1B2F}"/>
              </a:ext>
            </a:extLst>
          </p:cNvPr>
          <p:cNvGrpSpPr/>
          <p:nvPr/>
        </p:nvGrpSpPr>
        <p:grpSpPr>
          <a:xfrm>
            <a:off x="762449" y="0"/>
            <a:ext cx="10667102" cy="6858000"/>
            <a:chOff x="762449" y="0"/>
            <a:chExt cx="10667102" cy="6858000"/>
          </a:xfrm>
        </p:grpSpPr>
        <p:pic>
          <p:nvPicPr>
            <p:cNvPr id="2" name="Picture 1"/>
            <p:cNvPicPr>
              <a:picLocks noChangeAspect="1"/>
            </p:cNvPicPr>
            <p:nvPr/>
          </p:nvPicPr>
          <p:blipFill>
            <a:blip r:embed="rId2"/>
            <a:stretch>
              <a:fillRect/>
            </a:stretch>
          </p:blipFill>
          <p:spPr>
            <a:xfrm>
              <a:off x="762449" y="0"/>
              <a:ext cx="10667102" cy="6858000"/>
            </a:xfrm>
            <a:prstGeom prst="rect">
              <a:avLst/>
            </a:prstGeom>
          </p:spPr>
        </p:pic>
        <p:sp>
          <p:nvSpPr>
            <p:cNvPr id="3" name="Rectangle 2">
              <a:extLst>
                <a:ext uri="{FF2B5EF4-FFF2-40B4-BE49-F238E27FC236}">
                  <a16:creationId xmlns:a16="http://schemas.microsoft.com/office/drawing/2014/main" id="{B110BD08-57DC-3636-150E-5F4E37C1F517}"/>
                </a:ext>
              </a:extLst>
            </p:cNvPr>
            <p:cNvSpPr/>
            <p:nvPr/>
          </p:nvSpPr>
          <p:spPr>
            <a:xfrm>
              <a:off x="6210299" y="2747963"/>
              <a:ext cx="347663" cy="83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B300D43E-4887-FE99-11ED-085FA52AA047}"/>
                </a:ext>
              </a:extLst>
            </p:cNvPr>
            <p:cNvPicPr>
              <a:picLocks noChangeAspect="1"/>
            </p:cNvPicPr>
            <p:nvPr/>
          </p:nvPicPr>
          <p:blipFill>
            <a:blip r:embed="rId3"/>
            <a:stretch>
              <a:fillRect/>
            </a:stretch>
          </p:blipFill>
          <p:spPr>
            <a:xfrm>
              <a:off x="6341268" y="1674018"/>
              <a:ext cx="339750" cy="72000"/>
            </a:xfrm>
            <a:prstGeom prst="rect">
              <a:avLst/>
            </a:prstGeom>
          </p:spPr>
        </p:pic>
      </p:grpSp>
    </p:spTree>
    <p:extLst>
      <p:ext uri="{BB962C8B-B14F-4D97-AF65-F5344CB8AC3E}">
        <p14:creationId xmlns:p14="http://schemas.microsoft.com/office/powerpoint/2010/main" val="4128695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11"/>
            <a:ext cx="5071388" cy="461665"/>
          </a:xfrm>
          <a:prstGeom prst="rect">
            <a:avLst/>
          </a:prstGeom>
          <a:noFill/>
        </p:spPr>
        <p:txBody>
          <a:bodyPr wrap="none" rtlCol="0">
            <a:spAutoFit/>
          </a:bodyPr>
          <a:lstStyle/>
          <a:p>
            <a:r>
              <a:rPr lang="en-US" sz="2400" b="1" dirty="0"/>
              <a:t>Tag to equipment : the attributes view</a:t>
            </a:r>
          </a:p>
        </p:txBody>
      </p:sp>
      <p:grpSp>
        <p:nvGrpSpPr>
          <p:cNvPr id="5" name="Group 4">
            <a:extLst>
              <a:ext uri="{FF2B5EF4-FFF2-40B4-BE49-F238E27FC236}">
                <a16:creationId xmlns:a16="http://schemas.microsoft.com/office/drawing/2014/main" id="{54FC25D2-DD02-26E8-1889-12834C96C7FF}"/>
              </a:ext>
            </a:extLst>
          </p:cNvPr>
          <p:cNvGrpSpPr/>
          <p:nvPr/>
        </p:nvGrpSpPr>
        <p:grpSpPr>
          <a:xfrm>
            <a:off x="1845425" y="138110"/>
            <a:ext cx="8679535" cy="6719889"/>
            <a:chOff x="1845425" y="138110"/>
            <a:chExt cx="8679535" cy="6719889"/>
          </a:xfrm>
        </p:grpSpPr>
        <p:pic>
          <p:nvPicPr>
            <p:cNvPr id="2" name="Picture 1"/>
            <p:cNvPicPr>
              <a:picLocks noChangeAspect="1"/>
            </p:cNvPicPr>
            <p:nvPr/>
          </p:nvPicPr>
          <p:blipFill>
            <a:blip r:embed="rId2"/>
            <a:stretch>
              <a:fillRect/>
            </a:stretch>
          </p:blipFill>
          <p:spPr>
            <a:xfrm>
              <a:off x="1845425" y="138110"/>
              <a:ext cx="8679535" cy="6719889"/>
            </a:xfrm>
            <a:prstGeom prst="rect">
              <a:avLst/>
            </a:prstGeom>
          </p:spPr>
        </p:pic>
        <p:pic>
          <p:nvPicPr>
            <p:cNvPr id="4" name="Picture 3">
              <a:extLst>
                <a:ext uri="{FF2B5EF4-FFF2-40B4-BE49-F238E27FC236}">
                  <a16:creationId xmlns:a16="http://schemas.microsoft.com/office/drawing/2014/main" id="{A5D41D91-7540-356A-97E7-B3A2360ABB24}"/>
                </a:ext>
              </a:extLst>
            </p:cNvPr>
            <p:cNvPicPr>
              <a:picLocks noChangeAspect="1"/>
            </p:cNvPicPr>
            <p:nvPr/>
          </p:nvPicPr>
          <p:blipFill>
            <a:blip r:embed="rId3"/>
            <a:stretch>
              <a:fillRect/>
            </a:stretch>
          </p:blipFill>
          <p:spPr>
            <a:xfrm>
              <a:off x="6812756" y="1326356"/>
              <a:ext cx="339750" cy="72000"/>
            </a:xfrm>
            <a:prstGeom prst="rect">
              <a:avLst/>
            </a:prstGeom>
          </p:spPr>
        </p:pic>
      </p:grpSp>
    </p:spTree>
    <p:extLst>
      <p:ext uri="{BB962C8B-B14F-4D97-AF65-F5344CB8AC3E}">
        <p14:creationId xmlns:p14="http://schemas.microsoft.com/office/powerpoint/2010/main" val="4078282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3576748" cy="461665"/>
          </a:xfrm>
          <a:prstGeom prst="rect">
            <a:avLst/>
          </a:prstGeom>
          <a:noFill/>
        </p:spPr>
        <p:txBody>
          <a:bodyPr wrap="none" rtlCol="0">
            <a:spAutoFit/>
          </a:bodyPr>
          <a:lstStyle/>
          <a:p>
            <a:r>
              <a:rPr lang="en-US" sz="2400" b="1" dirty="0"/>
              <a:t>Equipment attributes view</a:t>
            </a:r>
          </a:p>
        </p:txBody>
      </p:sp>
      <p:pic>
        <p:nvPicPr>
          <p:cNvPr id="2" name="Picture 1"/>
          <p:cNvPicPr>
            <a:picLocks noChangeAspect="1"/>
          </p:cNvPicPr>
          <p:nvPr/>
        </p:nvPicPr>
        <p:blipFill>
          <a:blip r:embed="rId2"/>
          <a:stretch>
            <a:fillRect/>
          </a:stretch>
        </p:blipFill>
        <p:spPr>
          <a:xfrm>
            <a:off x="2069869" y="468740"/>
            <a:ext cx="8630082" cy="6389259"/>
          </a:xfrm>
          <a:prstGeom prst="rect">
            <a:avLst/>
          </a:prstGeom>
        </p:spPr>
      </p:pic>
    </p:spTree>
    <p:extLst>
      <p:ext uri="{BB962C8B-B14F-4D97-AF65-F5344CB8AC3E}">
        <p14:creationId xmlns:p14="http://schemas.microsoft.com/office/powerpoint/2010/main" val="607772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4287"/>
            <a:ext cx="12402626" cy="584775"/>
          </a:xfrm>
          <a:prstGeom prst="rect">
            <a:avLst/>
          </a:prstGeom>
          <a:noFill/>
        </p:spPr>
        <p:txBody>
          <a:bodyPr wrap="none" rtlCol="0">
            <a:spAutoFit/>
          </a:bodyPr>
          <a:lstStyle/>
          <a:p>
            <a:r>
              <a:rPr lang="en-US" sz="3200" b="1" dirty="0"/>
              <a:t>Checkpoint 1 : Summary after review of the first third of the data model</a:t>
            </a:r>
          </a:p>
        </p:txBody>
      </p:sp>
      <p:sp>
        <p:nvSpPr>
          <p:cNvPr id="4" name="TextBox 3"/>
          <p:cNvSpPr txBox="1"/>
          <p:nvPr/>
        </p:nvSpPr>
        <p:spPr>
          <a:xfrm>
            <a:off x="0" y="809062"/>
            <a:ext cx="1035605" cy="461665"/>
          </a:xfrm>
          <a:prstGeom prst="rect">
            <a:avLst/>
          </a:prstGeom>
          <a:noFill/>
        </p:spPr>
        <p:txBody>
          <a:bodyPr wrap="none" rtlCol="0">
            <a:spAutoFit/>
          </a:bodyPr>
          <a:lstStyle/>
          <a:p>
            <a:r>
              <a:rPr lang="en-US" sz="2400" dirty="0">
                <a:solidFill>
                  <a:srgbClr val="FF0000"/>
                </a:solidFill>
              </a:rPr>
              <a:t>As was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086928" y="1104180"/>
            <a:ext cx="10498348" cy="5632139"/>
          </a:xfrm>
          <a:prstGeom prst="rect">
            <a:avLst/>
          </a:prstGeom>
          <a:noFill/>
          <a:ln>
            <a:noFill/>
          </a:ln>
        </p:spPr>
      </p:pic>
    </p:spTree>
    <p:extLst>
      <p:ext uri="{BB962C8B-B14F-4D97-AF65-F5344CB8AC3E}">
        <p14:creationId xmlns:p14="http://schemas.microsoft.com/office/powerpoint/2010/main" val="2989273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030778" y="679199"/>
            <a:ext cx="10849549" cy="5889987"/>
          </a:xfrm>
          <a:prstGeom prst="rect">
            <a:avLst/>
          </a:prstGeom>
        </p:spPr>
      </p:pic>
      <p:sp>
        <p:nvSpPr>
          <p:cNvPr id="2" name="TextBox 1"/>
          <p:cNvSpPr txBox="1"/>
          <p:nvPr/>
        </p:nvSpPr>
        <p:spPr>
          <a:xfrm>
            <a:off x="0" y="224287"/>
            <a:ext cx="12402626" cy="584775"/>
          </a:xfrm>
          <a:prstGeom prst="rect">
            <a:avLst/>
          </a:prstGeom>
          <a:noFill/>
        </p:spPr>
        <p:txBody>
          <a:bodyPr wrap="none" rtlCol="0">
            <a:spAutoFit/>
          </a:bodyPr>
          <a:lstStyle/>
          <a:p>
            <a:r>
              <a:rPr lang="en-US" sz="3200" b="1" dirty="0"/>
              <a:t>Checkpoint 1 : Summary after review of the first third of the data model</a:t>
            </a:r>
          </a:p>
        </p:txBody>
      </p:sp>
      <p:sp>
        <p:nvSpPr>
          <p:cNvPr id="4" name="TextBox 3"/>
          <p:cNvSpPr txBox="1"/>
          <p:nvPr/>
        </p:nvSpPr>
        <p:spPr>
          <a:xfrm>
            <a:off x="0" y="809062"/>
            <a:ext cx="742511" cy="461665"/>
          </a:xfrm>
          <a:prstGeom prst="rect">
            <a:avLst/>
          </a:prstGeom>
          <a:noFill/>
        </p:spPr>
        <p:txBody>
          <a:bodyPr wrap="none" rtlCol="0">
            <a:spAutoFit/>
          </a:bodyPr>
          <a:lstStyle/>
          <a:p>
            <a:r>
              <a:rPr lang="en-US" sz="2400" dirty="0">
                <a:solidFill>
                  <a:srgbClr val="FF0000"/>
                </a:solidFill>
              </a:rPr>
              <a:t>As is</a:t>
            </a:r>
          </a:p>
        </p:txBody>
      </p:sp>
      <p:sp>
        <p:nvSpPr>
          <p:cNvPr id="5" name="TextBox 4"/>
          <p:cNvSpPr txBox="1"/>
          <p:nvPr/>
        </p:nvSpPr>
        <p:spPr>
          <a:xfrm>
            <a:off x="310550" y="6488668"/>
            <a:ext cx="7144585" cy="369332"/>
          </a:xfrm>
          <a:prstGeom prst="rect">
            <a:avLst/>
          </a:prstGeom>
          <a:noFill/>
        </p:spPr>
        <p:txBody>
          <a:bodyPr wrap="none" rtlCol="0">
            <a:spAutoFit/>
          </a:bodyPr>
          <a:lstStyle/>
          <a:p>
            <a:r>
              <a:rPr lang="en-US" dirty="0"/>
              <a:t>Solid line for identifying relationships, dashed line for non identifying ones</a:t>
            </a:r>
          </a:p>
        </p:txBody>
      </p:sp>
    </p:spTree>
    <p:extLst>
      <p:ext uri="{BB962C8B-B14F-4D97-AF65-F5344CB8AC3E}">
        <p14:creationId xmlns:p14="http://schemas.microsoft.com/office/powerpoint/2010/main" val="964814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4240584" cy="461665"/>
          </a:xfrm>
          <a:prstGeom prst="rect">
            <a:avLst/>
          </a:prstGeom>
          <a:noFill/>
        </p:spPr>
        <p:txBody>
          <a:bodyPr wrap="none" rtlCol="0">
            <a:spAutoFit/>
          </a:bodyPr>
          <a:lstStyle/>
          <a:p>
            <a:r>
              <a:rPr lang="en-US" sz="2400" b="1" dirty="0"/>
              <a:t>Classes : the relationships view</a:t>
            </a:r>
          </a:p>
        </p:txBody>
      </p:sp>
      <p:grpSp>
        <p:nvGrpSpPr>
          <p:cNvPr id="7" name="Group 6">
            <a:extLst>
              <a:ext uri="{FF2B5EF4-FFF2-40B4-BE49-F238E27FC236}">
                <a16:creationId xmlns:a16="http://schemas.microsoft.com/office/drawing/2014/main" id="{606DD0CB-B127-DB5E-7CAA-2AC74D81456D}"/>
              </a:ext>
            </a:extLst>
          </p:cNvPr>
          <p:cNvGrpSpPr/>
          <p:nvPr/>
        </p:nvGrpSpPr>
        <p:grpSpPr>
          <a:xfrm>
            <a:off x="0" y="424588"/>
            <a:ext cx="12192000" cy="6407848"/>
            <a:chOff x="0" y="424588"/>
            <a:chExt cx="12192000" cy="6407848"/>
          </a:xfrm>
        </p:grpSpPr>
        <p:pic>
          <p:nvPicPr>
            <p:cNvPr id="2" name="Picture 1"/>
            <p:cNvPicPr>
              <a:picLocks noChangeAspect="1"/>
            </p:cNvPicPr>
            <p:nvPr/>
          </p:nvPicPr>
          <p:blipFill>
            <a:blip r:embed="rId2"/>
            <a:stretch>
              <a:fillRect/>
            </a:stretch>
          </p:blipFill>
          <p:spPr>
            <a:xfrm>
              <a:off x="0" y="424588"/>
              <a:ext cx="12192000" cy="6407848"/>
            </a:xfrm>
            <a:prstGeom prst="rect">
              <a:avLst/>
            </a:prstGeom>
          </p:spPr>
        </p:pic>
        <p:pic>
          <p:nvPicPr>
            <p:cNvPr id="5" name="Picture 4">
              <a:extLst>
                <a:ext uri="{FF2B5EF4-FFF2-40B4-BE49-F238E27FC236}">
                  <a16:creationId xmlns:a16="http://schemas.microsoft.com/office/drawing/2014/main" id="{C261F3E3-CF9D-7934-494A-0C847D362396}"/>
                </a:ext>
              </a:extLst>
            </p:cNvPr>
            <p:cNvPicPr>
              <a:picLocks noChangeAspect="1"/>
            </p:cNvPicPr>
            <p:nvPr/>
          </p:nvPicPr>
          <p:blipFill>
            <a:blip r:embed="rId3"/>
            <a:stretch>
              <a:fillRect/>
            </a:stretch>
          </p:blipFill>
          <p:spPr>
            <a:xfrm rot="16200000">
              <a:off x="7169081" y="5054741"/>
              <a:ext cx="2160000" cy="166867"/>
            </a:xfrm>
            <a:prstGeom prst="rect">
              <a:avLst/>
            </a:prstGeom>
          </p:spPr>
        </p:pic>
        <p:sp>
          <p:nvSpPr>
            <p:cNvPr id="6" name="Rectangle 5">
              <a:extLst>
                <a:ext uri="{FF2B5EF4-FFF2-40B4-BE49-F238E27FC236}">
                  <a16:creationId xmlns:a16="http://schemas.microsoft.com/office/drawing/2014/main" id="{D21635DD-DF8E-8F6B-1511-EC3D1CE378B9}"/>
                </a:ext>
              </a:extLst>
            </p:cNvPr>
            <p:cNvSpPr/>
            <p:nvPr/>
          </p:nvSpPr>
          <p:spPr>
            <a:xfrm>
              <a:off x="5822302" y="6596743"/>
              <a:ext cx="2154994" cy="177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156556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4B41F-E7F3-2840-8E51-3BFA3D33F3E2}"/>
              </a:ext>
            </a:extLst>
          </p:cNvPr>
          <p:cNvSpPr>
            <a:spLocks noGrp="1"/>
          </p:cNvSpPr>
          <p:nvPr>
            <p:ph type="title"/>
          </p:nvPr>
        </p:nvSpPr>
        <p:spPr>
          <a:xfrm>
            <a:off x="838200" y="241118"/>
            <a:ext cx="10515600" cy="830997"/>
          </a:xfrm>
        </p:spPr>
        <p:txBody>
          <a:bodyPr/>
          <a:lstStyle/>
          <a:p>
            <a:r>
              <a:rPr lang="en-GB" dirty="0"/>
              <a:t>Notes</a:t>
            </a:r>
          </a:p>
        </p:txBody>
      </p:sp>
      <p:grpSp>
        <p:nvGrpSpPr>
          <p:cNvPr id="7" name="Group 6">
            <a:extLst>
              <a:ext uri="{FF2B5EF4-FFF2-40B4-BE49-F238E27FC236}">
                <a16:creationId xmlns:a16="http://schemas.microsoft.com/office/drawing/2014/main" id="{214F2402-5DB9-3981-E6B5-4BF4E2C0BC9F}"/>
              </a:ext>
            </a:extLst>
          </p:cNvPr>
          <p:cNvGrpSpPr/>
          <p:nvPr/>
        </p:nvGrpSpPr>
        <p:grpSpPr>
          <a:xfrm>
            <a:off x="696000" y="2342344"/>
            <a:ext cx="10800000" cy="830997"/>
            <a:chOff x="838200" y="2524056"/>
            <a:chExt cx="10515600" cy="830997"/>
          </a:xfrm>
        </p:grpSpPr>
        <p:pic>
          <p:nvPicPr>
            <p:cNvPr id="5" name="Picture 4">
              <a:extLst>
                <a:ext uri="{FF2B5EF4-FFF2-40B4-BE49-F238E27FC236}">
                  <a16:creationId xmlns:a16="http://schemas.microsoft.com/office/drawing/2014/main" id="{CB28683A-8FDE-BF4A-DE8E-DB116CEC27FE}"/>
                </a:ext>
              </a:extLst>
            </p:cNvPr>
            <p:cNvPicPr>
              <a:picLocks noChangeAspect="1"/>
            </p:cNvPicPr>
            <p:nvPr/>
          </p:nvPicPr>
          <p:blipFill>
            <a:blip r:embed="rId2"/>
            <a:stretch>
              <a:fillRect/>
            </a:stretch>
          </p:blipFill>
          <p:spPr>
            <a:xfrm>
              <a:off x="838200" y="2677617"/>
              <a:ext cx="438150" cy="523875"/>
            </a:xfrm>
            <a:prstGeom prst="rect">
              <a:avLst/>
            </a:prstGeom>
          </p:spPr>
        </p:pic>
        <p:sp>
          <p:nvSpPr>
            <p:cNvPr id="6" name="TextBox 5">
              <a:extLst>
                <a:ext uri="{FF2B5EF4-FFF2-40B4-BE49-F238E27FC236}">
                  <a16:creationId xmlns:a16="http://schemas.microsoft.com/office/drawing/2014/main" id="{7030C4A1-4AC5-FC5B-D0E8-F50E42CE20D7}"/>
                </a:ext>
              </a:extLst>
            </p:cNvPr>
            <p:cNvSpPr txBox="1"/>
            <p:nvPr/>
          </p:nvSpPr>
          <p:spPr>
            <a:xfrm>
              <a:off x="1349829" y="2524056"/>
              <a:ext cx="10003971" cy="830997"/>
            </a:xfrm>
            <a:prstGeom prst="rect">
              <a:avLst/>
            </a:prstGeom>
            <a:noFill/>
          </p:spPr>
          <p:txBody>
            <a:bodyPr wrap="square" rtlCol="0">
              <a:spAutoFit/>
            </a:bodyPr>
            <a:lstStyle/>
            <a:p>
              <a:r>
                <a:rPr lang="en-GB" sz="1600" dirty="0"/>
                <a:t>Indicates a subtype.  A subtype is a sub-grouping of the entities in an entity type that is meaningful to the organization and that shares common attributes or relationships distinct from other subgroups. Subtypes inherit all supertype attributes.  The parent entity is indicated via the arrow.  By convention subtypes do not have a relationship verb.</a:t>
              </a:r>
            </a:p>
          </p:txBody>
        </p:sp>
      </p:grpSp>
      <p:sp>
        <p:nvSpPr>
          <p:cNvPr id="8" name="TextBox 7">
            <a:extLst>
              <a:ext uri="{FF2B5EF4-FFF2-40B4-BE49-F238E27FC236}">
                <a16:creationId xmlns:a16="http://schemas.microsoft.com/office/drawing/2014/main" id="{1292E5A9-C346-08EE-8825-A8A289D5B32A}"/>
              </a:ext>
            </a:extLst>
          </p:cNvPr>
          <p:cNvSpPr txBox="1"/>
          <p:nvPr/>
        </p:nvSpPr>
        <p:spPr>
          <a:xfrm>
            <a:off x="572821" y="1218526"/>
            <a:ext cx="11050291" cy="830997"/>
          </a:xfrm>
          <a:prstGeom prst="rect">
            <a:avLst/>
          </a:prstGeom>
          <a:noFill/>
        </p:spPr>
        <p:txBody>
          <a:bodyPr wrap="square" rtlCol="0">
            <a:spAutoFit/>
          </a:bodyPr>
          <a:lstStyle/>
          <a:p>
            <a:r>
              <a:rPr lang="en-GB" sz="1600" dirty="0"/>
              <a:t>This page provides some explanation of how to read the data model.  The tool used to generate the drawings is ER Studios and so some of the conventions are driven by that tool.  As a result this page does not try to provide a comprehensive legend but highlights key points the user should be aware of.</a:t>
            </a:r>
          </a:p>
        </p:txBody>
      </p:sp>
      <p:grpSp>
        <p:nvGrpSpPr>
          <p:cNvPr id="17" name="Group 16">
            <a:extLst>
              <a:ext uri="{FF2B5EF4-FFF2-40B4-BE49-F238E27FC236}">
                <a16:creationId xmlns:a16="http://schemas.microsoft.com/office/drawing/2014/main" id="{FFBED27C-72C0-00DD-90B8-01066BBA4B9F}"/>
              </a:ext>
            </a:extLst>
          </p:cNvPr>
          <p:cNvGrpSpPr/>
          <p:nvPr/>
        </p:nvGrpSpPr>
        <p:grpSpPr>
          <a:xfrm>
            <a:off x="696000" y="3204224"/>
            <a:ext cx="10800000" cy="830997"/>
            <a:chOff x="619124" y="2785770"/>
            <a:chExt cx="10800000" cy="830997"/>
          </a:xfrm>
        </p:grpSpPr>
        <p:sp>
          <p:nvSpPr>
            <p:cNvPr id="10" name="TextBox 9">
              <a:extLst>
                <a:ext uri="{FF2B5EF4-FFF2-40B4-BE49-F238E27FC236}">
                  <a16:creationId xmlns:a16="http://schemas.microsoft.com/office/drawing/2014/main" id="{674EC068-79F5-5A37-AE0F-1458E195D3BA}"/>
                </a:ext>
              </a:extLst>
            </p:cNvPr>
            <p:cNvSpPr txBox="1"/>
            <p:nvPr/>
          </p:nvSpPr>
          <p:spPr>
            <a:xfrm>
              <a:off x="1144590" y="2785770"/>
              <a:ext cx="10274534" cy="830997"/>
            </a:xfrm>
            <a:prstGeom prst="rect">
              <a:avLst/>
            </a:prstGeom>
            <a:noFill/>
          </p:spPr>
          <p:txBody>
            <a:bodyPr wrap="square">
              <a:spAutoFit/>
            </a:bodyPr>
            <a:lstStyle/>
            <a:p>
              <a:r>
                <a:rPr lang="en-GB" sz="1600" dirty="0"/>
                <a:t>The significance of dashed vs solid relationship lines is due to the notation selected in ER Studios.  For optional relationships, IE (Crows Feet ) uses dashed relationship lines, whereas the Martin notation uses solid lines for all relationships.</a:t>
              </a:r>
            </a:p>
          </p:txBody>
        </p:sp>
        <p:grpSp>
          <p:nvGrpSpPr>
            <p:cNvPr id="16" name="Group 15">
              <a:extLst>
                <a:ext uri="{FF2B5EF4-FFF2-40B4-BE49-F238E27FC236}">
                  <a16:creationId xmlns:a16="http://schemas.microsoft.com/office/drawing/2014/main" id="{DD269589-79EB-8687-FDD2-DF8A4055A7D6}"/>
                </a:ext>
              </a:extLst>
            </p:cNvPr>
            <p:cNvGrpSpPr/>
            <p:nvPr/>
          </p:nvGrpSpPr>
          <p:grpSpPr>
            <a:xfrm>
              <a:off x="619124" y="2999145"/>
              <a:ext cx="540000" cy="404247"/>
              <a:chOff x="619124" y="3037668"/>
              <a:chExt cx="540000" cy="404247"/>
            </a:xfrm>
          </p:grpSpPr>
          <p:cxnSp>
            <p:nvCxnSpPr>
              <p:cNvPr id="12" name="Straight Connector 11">
                <a:extLst>
                  <a:ext uri="{FF2B5EF4-FFF2-40B4-BE49-F238E27FC236}">
                    <a16:creationId xmlns:a16="http://schemas.microsoft.com/office/drawing/2014/main" id="{4B1D17A5-204B-80D3-BCF2-4C6F8F1B77BD}"/>
                  </a:ext>
                </a:extLst>
              </p:cNvPr>
              <p:cNvCxnSpPr>
                <a:cxnSpLocks/>
              </p:cNvCxnSpPr>
              <p:nvPr/>
            </p:nvCxnSpPr>
            <p:spPr>
              <a:xfrm>
                <a:off x="619124" y="3037668"/>
                <a:ext cx="5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7FE733A-4C7A-277F-7F3C-C0244681B0A0}"/>
                  </a:ext>
                </a:extLst>
              </p:cNvPr>
              <p:cNvCxnSpPr>
                <a:cxnSpLocks/>
              </p:cNvCxnSpPr>
              <p:nvPr/>
            </p:nvCxnSpPr>
            <p:spPr>
              <a:xfrm>
                <a:off x="619124" y="3441915"/>
                <a:ext cx="540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A1EED88-6017-719A-EBD8-70C54501F2B7}"/>
                  </a:ext>
                </a:extLst>
              </p:cNvPr>
              <p:cNvSpPr txBox="1"/>
              <p:nvPr/>
            </p:nvSpPr>
            <p:spPr>
              <a:xfrm>
                <a:off x="655507" y="3070514"/>
                <a:ext cx="467234" cy="338554"/>
              </a:xfrm>
              <a:prstGeom prst="rect">
                <a:avLst/>
              </a:prstGeom>
              <a:noFill/>
            </p:spPr>
            <p:txBody>
              <a:bodyPr wrap="square">
                <a:spAutoFit/>
              </a:bodyPr>
              <a:lstStyle/>
              <a:p>
                <a:pPr algn="ctr"/>
                <a:r>
                  <a:rPr lang="en-GB" sz="1600" dirty="0"/>
                  <a:t>vs</a:t>
                </a:r>
              </a:p>
            </p:txBody>
          </p:sp>
        </p:grpSp>
      </p:grpSp>
    </p:spTree>
    <p:extLst>
      <p:ext uri="{BB962C8B-B14F-4D97-AF65-F5344CB8AC3E}">
        <p14:creationId xmlns:p14="http://schemas.microsoft.com/office/powerpoint/2010/main" val="2749996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3794116" cy="461665"/>
          </a:xfrm>
          <a:prstGeom prst="rect">
            <a:avLst/>
          </a:prstGeom>
          <a:noFill/>
        </p:spPr>
        <p:txBody>
          <a:bodyPr wrap="none" rtlCol="0">
            <a:spAutoFit/>
          </a:bodyPr>
          <a:lstStyle/>
          <a:p>
            <a:r>
              <a:rPr lang="en-US" sz="2400" b="1" dirty="0"/>
              <a:t>Classes: the definitions view</a:t>
            </a:r>
          </a:p>
        </p:txBody>
      </p:sp>
      <p:pic>
        <p:nvPicPr>
          <p:cNvPr id="4" name="Picture 3"/>
          <p:cNvPicPr>
            <a:picLocks noChangeAspect="1"/>
          </p:cNvPicPr>
          <p:nvPr/>
        </p:nvPicPr>
        <p:blipFill>
          <a:blip r:embed="rId2"/>
          <a:stretch>
            <a:fillRect/>
          </a:stretch>
        </p:blipFill>
        <p:spPr>
          <a:xfrm>
            <a:off x="224444" y="363697"/>
            <a:ext cx="11205556" cy="6439525"/>
          </a:xfrm>
          <a:prstGeom prst="rect">
            <a:avLst/>
          </a:prstGeom>
        </p:spPr>
      </p:pic>
    </p:spTree>
    <p:extLst>
      <p:ext uri="{BB962C8B-B14F-4D97-AF65-F5344CB8AC3E}">
        <p14:creationId xmlns:p14="http://schemas.microsoft.com/office/powerpoint/2010/main" val="2518079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3779689" cy="461665"/>
          </a:xfrm>
          <a:prstGeom prst="rect">
            <a:avLst/>
          </a:prstGeom>
          <a:noFill/>
        </p:spPr>
        <p:txBody>
          <a:bodyPr wrap="none" rtlCol="0">
            <a:spAutoFit/>
          </a:bodyPr>
          <a:lstStyle/>
          <a:p>
            <a:r>
              <a:rPr lang="en-US" sz="2400" b="1" dirty="0"/>
              <a:t>Classes: the attributes view</a:t>
            </a:r>
          </a:p>
        </p:txBody>
      </p:sp>
      <p:grpSp>
        <p:nvGrpSpPr>
          <p:cNvPr id="5" name="Group 4">
            <a:extLst>
              <a:ext uri="{FF2B5EF4-FFF2-40B4-BE49-F238E27FC236}">
                <a16:creationId xmlns:a16="http://schemas.microsoft.com/office/drawing/2014/main" id="{29C892E7-FC56-7B7B-22AF-40F8108815B5}"/>
              </a:ext>
            </a:extLst>
          </p:cNvPr>
          <p:cNvGrpSpPr/>
          <p:nvPr/>
        </p:nvGrpSpPr>
        <p:grpSpPr>
          <a:xfrm>
            <a:off x="856211" y="420972"/>
            <a:ext cx="11212885" cy="6437027"/>
            <a:chOff x="856211" y="420972"/>
            <a:chExt cx="11212885" cy="6437027"/>
          </a:xfrm>
        </p:grpSpPr>
        <p:pic>
          <p:nvPicPr>
            <p:cNvPr id="2" name="Picture 1"/>
            <p:cNvPicPr>
              <a:picLocks noChangeAspect="1"/>
            </p:cNvPicPr>
            <p:nvPr/>
          </p:nvPicPr>
          <p:blipFill>
            <a:blip r:embed="rId2"/>
            <a:stretch>
              <a:fillRect/>
            </a:stretch>
          </p:blipFill>
          <p:spPr>
            <a:xfrm>
              <a:off x="856211" y="420972"/>
              <a:ext cx="11212885" cy="6437027"/>
            </a:xfrm>
            <a:prstGeom prst="rect">
              <a:avLst/>
            </a:prstGeom>
          </p:spPr>
        </p:pic>
        <p:sp>
          <p:nvSpPr>
            <p:cNvPr id="3" name="Rectangle 2">
              <a:extLst>
                <a:ext uri="{FF2B5EF4-FFF2-40B4-BE49-F238E27FC236}">
                  <a16:creationId xmlns:a16="http://schemas.microsoft.com/office/drawing/2014/main" id="{FCFE3F40-717B-9A2A-673F-8BA36B77D05D}"/>
                </a:ext>
              </a:extLst>
            </p:cNvPr>
            <p:cNvSpPr/>
            <p:nvPr/>
          </p:nvSpPr>
          <p:spPr>
            <a:xfrm>
              <a:off x="2665707" y="3719593"/>
              <a:ext cx="1116000" cy="7594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959763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6356484" cy="461665"/>
          </a:xfrm>
          <a:prstGeom prst="rect">
            <a:avLst/>
          </a:prstGeom>
          <a:noFill/>
        </p:spPr>
        <p:txBody>
          <a:bodyPr wrap="none" rtlCol="0">
            <a:spAutoFit/>
          </a:bodyPr>
          <a:lstStyle/>
          <a:p>
            <a:r>
              <a:rPr lang="en-US" sz="2400" b="1" dirty="0"/>
              <a:t>Properties: the conceptual view on relationships</a:t>
            </a:r>
          </a:p>
        </p:txBody>
      </p:sp>
      <p:pic>
        <p:nvPicPr>
          <p:cNvPr id="7" name="Picture 6">
            <a:extLst>
              <a:ext uri="{FF2B5EF4-FFF2-40B4-BE49-F238E27FC236}">
                <a16:creationId xmlns:a16="http://schemas.microsoft.com/office/drawing/2014/main" id="{D8700856-4FA4-A11E-2F70-F854DD729086}"/>
              </a:ext>
            </a:extLst>
          </p:cNvPr>
          <p:cNvPicPr>
            <a:picLocks noChangeAspect="1"/>
          </p:cNvPicPr>
          <p:nvPr/>
        </p:nvPicPr>
        <p:blipFill>
          <a:blip r:embed="rId2"/>
          <a:stretch>
            <a:fillRect/>
          </a:stretch>
        </p:blipFill>
        <p:spPr>
          <a:xfrm>
            <a:off x="-25878" y="379300"/>
            <a:ext cx="12192000" cy="6470063"/>
          </a:xfrm>
          <a:prstGeom prst="rect">
            <a:avLst/>
          </a:prstGeom>
        </p:spPr>
      </p:pic>
    </p:spTree>
    <p:extLst>
      <p:ext uri="{BB962C8B-B14F-4D97-AF65-F5344CB8AC3E}">
        <p14:creationId xmlns:p14="http://schemas.microsoft.com/office/powerpoint/2010/main" val="1007257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5767476" cy="461665"/>
          </a:xfrm>
          <a:prstGeom prst="rect">
            <a:avLst/>
          </a:prstGeom>
          <a:noFill/>
        </p:spPr>
        <p:txBody>
          <a:bodyPr wrap="none" rtlCol="0">
            <a:spAutoFit/>
          </a:bodyPr>
          <a:lstStyle/>
          <a:p>
            <a:r>
              <a:rPr lang="en-US" sz="2400" b="1" dirty="0"/>
              <a:t>Properties: the logical view on relationships</a:t>
            </a:r>
          </a:p>
        </p:txBody>
      </p:sp>
      <p:pic>
        <p:nvPicPr>
          <p:cNvPr id="7" name="Picture 6">
            <a:extLst>
              <a:ext uri="{FF2B5EF4-FFF2-40B4-BE49-F238E27FC236}">
                <a16:creationId xmlns:a16="http://schemas.microsoft.com/office/drawing/2014/main" id="{62AB4D28-C547-09C3-E6C6-AB1B180130C1}"/>
              </a:ext>
            </a:extLst>
          </p:cNvPr>
          <p:cNvPicPr>
            <a:picLocks noChangeAspect="1"/>
          </p:cNvPicPr>
          <p:nvPr/>
        </p:nvPicPr>
        <p:blipFill>
          <a:blip r:embed="rId2"/>
          <a:stretch>
            <a:fillRect/>
          </a:stretch>
        </p:blipFill>
        <p:spPr>
          <a:xfrm>
            <a:off x="0" y="630568"/>
            <a:ext cx="12192000" cy="5596864"/>
          </a:xfrm>
          <a:prstGeom prst="rect">
            <a:avLst/>
          </a:prstGeom>
        </p:spPr>
      </p:pic>
    </p:spTree>
    <p:extLst>
      <p:ext uri="{BB962C8B-B14F-4D97-AF65-F5344CB8AC3E}">
        <p14:creationId xmlns:p14="http://schemas.microsoft.com/office/powerpoint/2010/main" val="1471835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CF3068-34A5-0349-8281-06FF5890DB85}"/>
              </a:ext>
            </a:extLst>
          </p:cNvPr>
          <p:cNvPicPr>
            <a:picLocks noChangeAspect="1"/>
          </p:cNvPicPr>
          <p:nvPr/>
        </p:nvPicPr>
        <p:blipFill>
          <a:blip r:embed="rId2"/>
          <a:stretch>
            <a:fillRect/>
          </a:stretch>
        </p:blipFill>
        <p:spPr>
          <a:xfrm>
            <a:off x="1065190" y="0"/>
            <a:ext cx="10061619" cy="6858000"/>
          </a:xfrm>
          <a:prstGeom prst="rect">
            <a:avLst/>
          </a:prstGeom>
        </p:spPr>
      </p:pic>
      <p:sp>
        <p:nvSpPr>
          <p:cNvPr id="4" name="TextBox 3"/>
          <p:cNvSpPr txBox="1"/>
          <p:nvPr/>
        </p:nvSpPr>
        <p:spPr>
          <a:xfrm>
            <a:off x="-25878" y="8637"/>
            <a:ext cx="4271234" cy="461665"/>
          </a:xfrm>
          <a:prstGeom prst="rect">
            <a:avLst/>
          </a:prstGeom>
          <a:noFill/>
        </p:spPr>
        <p:txBody>
          <a:bodyPr wrap="none" rtlCol="0">
            <a:spAutoFit/>
          </a:bodyPr>
          <a:lstStyle/>
          <a:p>
            <a:r>
              <a:rPr lang="en-US" sz="2400" b="1" dirty="0"/>
              <a:t>Properties : the definitions view</a:t>
            </a:r>
          </a:p>
        </p:txBody>
      </p:sp>
    </p:spTree>
    <p:extLst>
      <p:ext uri="{BB962C8B-B14F-4D97-AF65-F5344CB8AC3E}">
        <p14:creationId xmlns:p14="http://schemas.microsoft.com/office/powerpoint/2010/main" val="9553213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4160626" cy="461665"/>
          </a:xfrm>
          <a:prstGeom prst="rect">
            <a:avLst/>
          </a:prstGeom>
          <a:noFill/>
        </p:spPr>
        <p:txBody>
          <a:bodyPr wrap="none" rtlCol="0">
            <a:spAutoFit/>
          </a:bodyPr>
          <a:lstStyle/>
          <a:p>
            <a:r>
              <a:rPr lang="en-US" sz="2400" b="1" dirty="0"/>
              <a:t>Properties : the attributes view</a:t>
            </a:r>
          </a:p>
        </p:txBody>
      </p:sp>
      <p:pic>
        <p:nvPicPr>
          <p:cNvPr id="5" name="Picture 4">
            <a:extLst>
              <a:ext uri="{FF2B5EF4-FFF2-40B4-BE49-F238E27FC236}">
                <a16:creationId xmlns:a16="http://schemas.microsoft.com/office/drawing/2014/main" id="{7432DA94-A616-B95D-E10D-10EF47F97315}"/>
              </a:ext>
            </a:extLst>
          </p:cNvPr>
          <p:cNvPicPr>
            <a:picLocks noChangeAspect="1"/>
          </p:cNvPicPr>
          <p:nvPr/>
        </p:nvPicPr>
        <p:blipFill>
          <a:blip r:embed="rId2"/>
          <a:stretch>
            <a:fillRect/>
          </a:stretch>
        </p:blipFill>
        <p:spPr>
          <a:xfrm>
            <a:off x="0" y="347158"/>
            <a:ext cx="12192000" cy="6163683"/>
          </a:xfrm>
          <a:prstGeom prst="rect">
            <a:avLst/>
          </a:prstGeom>
        </p:spPr>
      </p:pic>
    </p:spTree>
    <p:extLst>
      <p:ext uri="{BB962C8B-B14F-4D97-AF65-F5344CB8AC3E}">
        <p14:creationId xmlns:p14="http://schemas.microsoft.com/office/powerpoint/2010/main" val="2627567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644170"/>
            <a:ext cx="1565329" cy="1569660"/>
          </a:xfrm>
          <a:prstGeom prst="rect">
            <a:avLst/>
          </a:prstGeom>
          <a:noFill/>
        </p:spPr>
        <p:txBody>
          <a:bodyPr wrap="square" rtlCol="0">
            <a:spAutoFit/>
          </a:bodyPr>
          <a:lstStyle/>
          <a:p>
            <a:r>
              <a:rPr lang="en-US" sz="2400" b="1" dirty="0"/>
              <a:t>Property use : the attributes view</a:t>
            </a:r>
          </a:p>
        </p:txBody>
      </p:sp>
      <p:grpSp>
        <p:nvGrpSpPr>
          <p:cNvPr id="7" name="Group 6">
            <a:extLst>
              <a:ext uri="{FF2B5EF4-FFF2-40B4-BE49-F238E27FC236}">
                <a16:creationId xmlns:a16="http://schemas.microsoft.com/office/drawing/2014/main" id="{ABDAD7FA-A12A-D950-1FB5-68B1778F0275}"/>
              </a:ext>
            </a:extLst>
          </p:cNvPr>
          <p:cNvGrpSpPr/>
          <p:nvPr/>
        </p:nvGrpSpPr>
        <p:grpSpPr>
          <a:xfrm>
            <a:off x="2440065" y="0"/>
            <a:ext cx="7893762" cy="6858000"/>
            <a:chOff x="2440065" y="0"/>
            <a:chExt cx="7893762" cy="6858000"/>
          </a:xfrm>
        </p:grpSpPr>
        <p:pic>
          <p:nvPicPr>
            <p:cNvPr id="3" name="Picture 2"/>
            <p:cNvPicPr>
              <a:picLocks noChangeAspect="1"/>
            </p:cNvPicPr>
            <p:nvPr/>
          </p:nvPicPr>
          <p:blipFill>
            <a:blip r:embed="rId2"/>
            <a:stretch>
              <a:fillRect/>
            </a:stretch>
          </p:blipFill>
          <p:spPr>
            <a:xfrm>
              <a:off x="2440065" y="0"/>
              <a:ext cx="7893762" cy="6858000"/>
            </a:xfrm>
            <a:prstGeom prst="rect">
              <a:avLst/>
            </a:prstGeom>
          </p:spPr>
        </p:pic>
        <p:sp>
          <p:nvSpPr>
            <p:cNvPr id="2" name="Rectangle 1">
              <a:extLst>
                <a:ext uri="{FF2B5EF4-FFF2-40B4-BE49-F238E27FC236}">
                  <a16:creationId xmlns:a16="http://schemas.microsoft.com/office/drawing/2014/main" id="{5C1656BF-573A-DCB1-3AAF-BEB56311A728}"/>
                </a:ext>
              </a:extLst>
            </p:cNvPr>
            <p:cNvSpPr/>
            <p:nvPr/>
          </p:nvSpPr>
          <p:spPr>
            <a:xfrm>
              <a:off x="6066243" y="3084163"/>
              <a:ext cx="1792637" cy="511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DF847017-1DB6-4C71-5DED-8AF3F4CE1FA5}"/>
                </a:ext>
              </a:extLst>
            </p:cNvPr>
            <p:cNvCxnSpPr/>
            <p:nvPr/>
          </p:nvCxnSpPr>
          <p:spPr>
            <a:xfrm flipV="1">
              <a:off x="6386946" y="2975743"/>
              <a:ext cx="0" cy="6679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55126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10702225" cy="461665"/>
          </a:xfrm>
          <a:prstGeom prst="rect">
            <a:avLst/>
          </a:prstGeom>
          <a:noFill/>
        </p:spPr>
        <p:txBody>
          <a:bodyPr wrap="none" rtlCol="0">
            <a:spAutoFit/>
          </a:bodyPr>
          <a:lstStyle/>
          <a:p>
            <a:r>
              <a:rPr lang="en-US" sz="2400" b="1" dirty="0"/>
              <a:t>Process activity and stream, their class and their properties: the relationships view</a:t>
            </a:r>
          </a:p>
        </p:txBody>
      </p:sp>
      <p:grpSp>
        <p:nvGrpSpPr>
          <p:cNvPr id="5" name="Group 4">
            <a:extLst>
              <a:ext uri="{FF2B5EF4-FFF2-40B4-BE49-F238E27FC236}">
                <a16:creationId xmlns:a16="http://schemas.microsoft.com/office/drawing/2014/main" id="{30A21C29-688A-B67E-A15D-D60DA52F6173}"/>
              </a:ext>
            </a:extLst>
          </p:cNvPr>
          <p:cNvGrpSpPr/>
          <p:nvPr/>
        </p:nvGrpSpPr>
        <p:grpSpPr>
          <a:xfrm>
            <a:off x="0" y="1125065"/>
            <a:ext cx="12192000" cy="4607870"/>
            <a:chOff x="0" y="1125065"/>
            <a:chExt cx="12192000" cy="4607870"/>
          </a:xfrm>
        </p:grpSpPr>
        <p:pic>
          <p:nvPicPr>
            <p:cNvPr id="3" name="Picture 2"/>
            <p:cNvPicPr>
              <a:picLocks noChangeAspect="1"/>
            </p:cNvPicPr>
            <p:nvPr/>
          </p:nvPicPr>
          <p:blipFill>
            <a:blip r:embed="rId2"/>
            <a:stretch>
              <a:fillRect/>
            </a:stretch>
          </p:blipFill>
          <p:spPr>
            <a:xfrm>
              <a:off x="0" y="1125065"/>
              <a:ext cx="12192000" cy="4607870"/>
            </a:xfrm>
            <a:prstGeom prst="rect">
              <a:avLst/>
            </a:prstGeom>
          </p:spPr>
        </p:pic>
        <p:sp>
          <p:nvSpPr>
            <p:cNvPr id="2" name="Rectangle 1">
              <a:extLst>
                <a:ext uri="{FF2B5EF4-FFF2-40B4-BE49-F238E27FC236}">
                  <a16:creationId xmlns:a16="http://schemas.microsoft.com/office/drawing/2014/main" id="{FDD9FE6B-8ED2-E13C-C743-91FC7A5A52A1}"/>
                </a:ext>
              </a:extLst>
            </p:cNvPr>
            <p:cNvSpPr/>
            <p:nvPr/>
          </p:nvSpPr>
          <p:spPr>
            <a:xfrm>
              <a:off x="2402237" y="2464231"/>
              <a:ext cx="1456841" cy="542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752886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36174"/>
            <a:ext cx="1606705" cy="3785652"/>
          </a:xfrm>
          <a:prstGeom prst="rect">
            <a:avLst/>
          </a:prstGeom>
          <a:noFill/>
        </p:spPr>
        <p:txBody>
          <a:bodyPr wrap="square" rtlCol="0">
            <a:spAutoFit/>
          </a:bodyPr>
          <a:lstStyle/>
          <a:p>
            <a:r>
              <a:rPr lang="en-US" sz="2400" b="1" dirty="0"/>
              <a:t>Process </a:t>
            </a:r>
          </a:p>
          <a:p>
            <a:r>
              <a:rPr lang="en-US" sz="2400" b="1" dirty="0"/>
              <a:t>activity and </a:t>
            </a:r>
          </a:p>
          <a:p>
            <a:r>
              <a:rPr lang="en-US" sz="2400" b="1" dirty="0"/>
              <a:t>stream, </a:t>
            </a:r>
          </a:p>
          <a:p>
            <a:r>
              <a:rPr lang="en-US" sz="2400" b="1" dirty="0"/>
              <a:t>their class </a:t>
            </a:r>
          </a:p>
          <a:p>
            <a:r>
              <a:rPr lang="en-US" sz="2400" b="1" dirty="0"/>
              <a:t>and their </a:t>
            </a:r>
          </a:p>
          <a:p>
            <a:r>
              <a:rPr lang="en-US" sz="2400" b="1" dirty="0"/>
              <a:t>properties: </a:t>
            </a:r>
          </a:p>
          <a:p>
            <a:r>
              <a:rPr lang="en-US" sz="2400" b="1" dirty="0"/>
              <a:t>the </a:t>
            </a:r>
          </a:p>
          <a:p>
            <a:r>
              <a:rPr lang="en-US" sz="2400" b="1" dirty="0"/>
              <a:t>definitions </a:t>
            </a:r>
          </a:p>
          <a:p>
            <a:r>
              <a:rPr lang="en-US" sz="2400" b="1" dirty="0"/>
              <a:t>view</a:t>
            </a:r>
          </a:p>
        </p:txBody>
      </p:sp>
      <p:pic>
        <p:nvPicPr>
          <p:cNvPr id="5" name="Picture 4">
            <a:extLst>
              <a:ext uri="{FF2B5EF4-FFF2-40B4-BE49-F238E27FC236}">
                <a16:creationId xmlns:a16="http://schemas.microsoft.com/office/drawing/2014/main" id="{2AB632CE-3952-4126-A905-099FA5A89DE2}"/>
              </a:ext>
            </a:extLst>
          </p:cNvPr>
          <p:cNvPicPr>
            <a:picLocks noChangeAspect="1"/>
          </p:cNvPicPr>
          <p:nvPr/>
        </p:nvPicPr>
        <p:blipFill>
          <a:blip r:embed="rId2"/>
          <a:stretch>
            <a:fillRect/>
          </a:stretch>
        </p:blipFill>
        <p:spPr>
          <a:xfrm>
            <a:off x="1870173" y="8637"/>
            <a:ext cx="10298892" cy="6858000"/>
          </a:xfrm>
          <a:prstGeom prst="rect">
            <a:avLst/>
          </a:prstGeom>
        </p:spPr>
      </p:pic>
    </p:spTree>
    <p:extLst>
      <p:ext uri="{BB962C8B-B14F-4D97-AF65-F5344CB8AC3E}">
        <p14:creationId xmlns:p14="http://schemas.microsoft.com/office/powerpoint/2010/main" val="4021829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9EF0E0-0798-B237-1548-DBFC7E1E4C47}"/>
              </a:ext>
            </a:extLst>
          </p:cNvPr>
          <p:cNvPicPr>
            <a:picLocks noChangeAspect="1"/>
          </p:cNvPicPr>
          <p:nvPr/>
        </p:nvPicPr>
        <p:blipFill>
          <a:blip r:embed="rId2"/>
          <a:stretch>
            <a:fillRect/>
          </a:stretch>
        </p:blipFill>
        <p:spPr>
          <a:xfrm>
            <a:off x="1949428" y="-8637"/>
            <a:ext cx="10242572" cy="6858000"/>
          </a:xfrm>
          <a:prstGeom prst="rect">
            <a:avLst/>
          </a:prstGeom>
        </p:spPr>
      </p:pic>
      <p:sp>
        <p:nvSpPr>
          <p:cNvPr id="4" name="TextBox 3"/>
          <p:cNvSpPr txBox="1"/>
          <p:nvPr/>
        </p:nvSpPr>
        <p:spPr>
          <a:xfrm>
            <a:off x="0" y="1536174"/>
            <a:ext cx="1782305" cy="3785652"/>
          </a:xfrm>
          <a:prstGeom prst="rect">
            <a:avLst/>
          </a:prstGeom>
          <a:noFill/>
        </p:spPr>
        <p:txBody>
          <a:bodyPr wrap="square" rtlCol="0">
            <a:spAutoFit/>
          </a:bodyPr>
          <a:lstStyle/>
          <a:p>
            <a:r>
              <a:rPr lang="en-US" sz="2400" b="1" dirty="0"/>
              <a:t>Process activity </a:t>
            </a:r>
          </a:p>
          <a:p>
            <a:r>
              <a:rPr lang="en-US" sz="2400" b="1" dirty="0"/>
              <a:t>and stream, </a:t>
            </a:r>
          </a:p>
          <a:p>
            <a:r>
              <a:rPr lang="en-US" sz="2400" b="1" dirty="0"/>
              <a:t>their class and </a:t>
            </a:r>
          </a:p>
          <a:p>
            <a:r>
              <a:rPr lang="en-US" sz="2400" b="1" dirty="0"/>
              <a:t>their properties: </a:t>
            </a:r>
          </a:p>
          <a:p>
            <a:r>
              <a:rPr lang="en-US" sz="2400" b="1" dirty="0"/>
              <a:t>the attributes </a:t>
            </a:r>
          </a:p>
          <a:p>
            <a:r>
              <a:rPr lang="en-US" sz="2400" b="1" dirty="0"/>
              <a:t>view</a:t>
            </a:r>
          </a:p>
        </p:txBody>
      </p:sp>
    </p:spTree>
    <p:extLst>
      <p:ext uri="{BB962C8B-B14F-4D97-AF65-F5344CB8AC3E}">
        <p14:creationId xmlns:p14="http://schemas.microsoft.com/office/powerpoint/2010/main" val="3324438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34085" y="0"/>
            <a:ext cx="9923830" cy="6858000"/>
          </a:xfrm>
          <a:prstGeom prst="rect">
            <a:avLst/>
          </a:prstGeom>
        </p:spPr>
      </p:pic>
    </p:spTree>
    <p:extLst>
      <p:ext uri="{BB962C8B-B14F-4D97-AF65-F5344CB8AC3E}">
        <p14:creationId xmlns:p14="http://schemas.microsoft.com/office/powerpoint/2010/main" val="940565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1903278" cy="1200329"/>
          </a:xfrm>
          <a:prstGeom prst="rect">
            <a:avLst/>
          </a:prstGeom>
          <a:noFill/>
        </p:spPr>
        <p:txBody>
          <a:bodyPr wrap="none" rtlCol="0">
            <a:spAutoFit/>
          </a:bodyPr>
          <a:lstStyle/>
          <a:p>
            <a:r>
              <a:rPr lang="en-US" sz="2400" b="1" dirty="0"/>
              <a:t>Cases : the </a:t>
            </a:r>
          </a:p>
          <a:p>
            <a:r>
              <a:rPr lang="en-US" sz="2400" b="1" dirty="0"/>
              <a:t>relationships </a:t>
            </a:r>
          </a:p>
          <a:p>
            <a:r>
              <a:rPr lang="en-US" sz="2400" b="1" dirty="0"/>
              <a:t>view</a:t>
            </a:r>
          </a:p>
        </p:txBody>
      </p:sp>
      <p:pic>
        <p:nvPicPr>
          <p:cNvPr id="5" name="Picture 4">
            <a:extLst>
              <a:ext uri="{FF2B5EF4-FFF2-40B4-BE49-F238E27FC236}">
                <a16:creationId xmlns:a16="http://schemas.microsoft.com/office/drawing/2014/main" id="{8052CAE1-C317-7AFA-1728-92FC740866DF}"/>
              </a:ext>
            </a:extLst>
          </p:cNvPr>
          <p:cNvPicPr>
            <a:picLocks noChangeAspect="1"/>
          </p:cNvPicPr>
          <p:nvPr/>
        </p:nvPicPr>
        <p:blipFill>
          <a:blip r:embed="rId2"/>
          <a:stretch>
            <a:fillRect/>
          </a:stretch>
        </p:blipFill>
        <p:spPr>
          <a:xfrm>
            <a:off x="1773575" y="-8637"/>
            <a:ext cx="10418425" cy="6858000"/>
          </a:xfrm>
          <a:prstGeom prst="rect">
            <a:avLst/>
          </a:prstGeom>
        </p:spPr>
      </p:pic>
    </p:spTree>
    <p:extLst>
      <p:ext uri="{BB962C8B-B14F-4D97-AF65-F5344CB8AC3E}">
        <p14:creationId xmlns:p14="http://schemas.microsoft.com/office/powerpoint/2010/main" val="1614523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03E1E0-E697-0CBA-89CB-C476B7EAB8CC}"/>
              </a:ext>
            </a:extLst>
          </p:cNvPr>
          <p:cNvPicPr>
            <a:picLocks noChangeAspect="1"/>
          </p:cNvPicPr>
          <p:nvPr/>
        </p:nvPicPr>
        <p:blipFill>
          <a:blip r:embed="rId2"/>
          <a:stretch>
            <a:fillRect/>
          </a:stretch>
        </p:blipFill>
        <p:spPr>
          <a:xfrm>
            <a:off x="1489610" y="-8637"/>
            <a:ext cx="10702390" cy="6858000"/>
          </a:xfrm>
          <a:prstGeom prst="rect">
            <a:avLst/>
          </a:prstGeom>
        </p:spPr>
      </p:pic>
      <p:sp>
        <p:nvSpPr>
          <p:cNvPr id="4" name="TextBox 3"/>
          <p:cNvSpPr txBox="1"/>
          <p:nvPr/>
        </p:nvSpPr>
        <p:spPr>
          <a:xfrm>
            <a:off x="0" y="2820198"/>
            <a:ext cx="1653200" cy="1200329"/>
          </a:xfrm>
          <a:prstGeom prst="rect">
            <a:avLst/>
          </a:prstGeom>
          <a:noFill/>
        </p:spPr>
        <p:txBody>
          <a:bodyPr wrap="square" rtlCol="0">
            <a:spAutoFit/>
          </a:bodyPr>
          <a:lstStyle/>
          <a:p>
            <a:r>
              <a:rPr lang="en-US" sz="2400" b="1" dirty="0"/>
              <a:t>Cases : the </a:t>
            </a:r>
          </a:p>
          <a:p>
            <a:r>
              <a:rPr lang="en-US" sz="2400" b="1" dirty="0"/>
              <a:t>definitions </a:t>
            </a:r>
          </a:p>
          <a:p>
            <a:r>
              <a:rPr lang="en-US" sz="2400" b="1" dirty="0"/>
              <a:t>view</a:t>
            </a:r>
          </a:p>
        </p:txBody>
      </p:sp>
    </p:spTree>
    <p:extLst>
      <p:ext uri="{BB962C8B-B14F-4D97-AF65-F5344CB8AC3E}">
        <p14:creationId xmlns:p14="http://schemas.microsoft.com/office/powerpoint/2010/main" val="3742556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F012FA-CA46-EDC0-E67E-D9E5AFADF937}"/>
              </a:ext>
            </a:extLst>
          </p:cNvPr>
          <p:cNvPicPr>
            <a:picLocks noChangeAspect="1"/>
          </p:cNvPicPr>
          <p:nvPr/>
        </p:nvPicPr>
        <p:blipFill>
          <a:blip r:embed="rId2"/>
          <a:stretch>
            <a:fillRect/>
          </a:stretch>
        </p:blipFill>
        <p:spPr>
          <a:xfrm>
            <a:off x="1161291" y="0"/>
            <a:ext cx="9869417" cy="6858000"/>
          </a:xfrm>
          <a:prstGeom prst="rect">
            <a:avLst/>
          </a:prstGeom>
        </p:spPr>
      </p:pic>
      <p:sp>
        <p:nvSpPr>
          <p:cNvPr id="4" name="TextBox 3"/>
          <p:cNvSpPr txBox="1"/>
          <p:nvPr/>
        </p:nvSpPr>
        <p:spPr>
          <a:xfrm>
            <a:off x="-25878" y="8637"/>
            <a:ext cx="3553665" cy="461665"/>
          </a:xfrm>
          <a:prstGeom prst="rect">
            <a:avLst/>
          </a:prstGeom>
          <a:noFill/>
        </p:spPr>
        <p:txBody>
          <a:bodyPr wrap="none" rtlCol="0">
            <a:spAutoFit/>
          </a:bodyPr>
          <a:lstStyle/>
          <a:p>
            <a:r>
              <a:rPr lang="en-US" sz="2400" b="1" dirty="0"/>
              <a:t>Cases : the attributes view</a:t>
            </a:r>
          </a:p>
        </p:txBody>
      </p:sp>
    </p:spTree>
    <p:extLst>
      <p:ext uri="{BB962C8B-B14F-4D97-AF65-F5344CB8AC3E}">
        <p14:creationId xmlns:p14="http://schemas.microsoft.com/office/powerpoint/2010/main" val="956925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8348247" cy="461665"/>
          </a:xfrm>
          <a:prstGeom prst="rect">
            <a:avLst/>
          </a:prstGeom>
          <a:noFill/>
        </p:spPr>
        <p:txBody>
          <a:bodyPr wrap="none" rtlCol="0">
            <a:spAutoFit/>
          </a:bodyPr>
          <a:lstStyle/>
          <a:p>
            <a:r>
              <a:rPr lang="en-US" sz="2400" b="1" dirty="0"/>
              <a:t>Properties, classes and units of measure : the relationships view</a:t>
            </a:r>
          </a:p>
        </p:txBody>
      </p:sp>
      <p:pic>
        <p:nvPicPr>
          <p:cNvPr id="3" name="Picture 2"/>
          <p:cNvPicPr>
            <a:picLocks noChangeAspect="1"/>
          </p:cNvPicPr>
          <p:nvPr/>
        </p:nvPicPr>
        <p:blipFill>
          <a:blip r:embed="rId2"/>
          <a:stretch>
            <a:fillRect/>
          </a:stretch>
        </p:blipFill>
        <p:spPr>
          <a:xfrm>
            <a:off x="0" y="1149128"/>
            <a:ext cx="12192000" cy="4559743"/>
          </a:xfrm>
          <a:prstGeom prst="rect">
            <a:avLst/>
          </a:prstGeom>
        </p:spPr>
      </p:pic>
    </p:spTree>
    <p:extLst>
      <p:ext uri="{BB962C8B-B14F-4D97-AF65-F5344CB8AC3E}">
        <p14:creationId xmlns:p14="http://schemas.microsoft.com/office/powerpoint/2010/main" val="3648346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7993727" cy="461665"/>
          </a:xfrm>
          <a:prstGeom prst="rect">
            <a:avLst/>
          </a:prstGeom>
          <a:noFill/>
        </p:spPr>
        <p:txBody>
          <a:bodyPr wrap="none" rtlCol="0">
            <a:spAutoFit/>
          </a:bodyPr>
          <a:lstStyle/>
          <a:p>
            <a:r>
              <a:rPr lang="en-US" sz="2400" b="1" dirty="0"/>
              <a:t>Properties, classes and units of measure : the definitions view</a:t>
            </a:r>
          </a:p>
        </p:txBody>
      </p:sp>
      <p:pic>
        <p:nvPicPr>
          <p:cNvPr id="3" name="Picture 2"/>
          <p:cNvPicPr>
            <a:picLocks noChangeAspect="1"/>
          </p:cNvPicPr>
          <p:nvPr/>
        </p:nvPicPr>
        <p:blipFill>
          <a:blip r:embed="rId2"/>
          <a:stretch>
            <a:fillRect/>
          </a:stretch>
        </p:blipFill>
        <p:spPr>
          <a:xfrm>
            <a:off x="0" y="1013839"/>
            <a:ext cx="12192000" cy="4830322"/>
          </a:xfrm>
          <a:prstGeom prst="rect">
            <a:avLst/>
          </a:prstGeom>
        </p:spPr>
      </p:pic>
    </p:spTree>
    <p:extLst>
      <p:ext uri="{BB962C8B-B14F-4D97-AF65-F5344CB8AC3E}">
        <p14:creationId xmlns:p14="http://schemas.microsoft.com/office/powerpoint/2010/main" val="218545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8145" y="328051"/>
            <a:ext cx="11261461" cy="6529949"/>
          </a:xfrm>
          <a:prstGeom prst="rect">
            <a:avLst/>
          </a:prstGeom>
        </p:spPr>
      </p:pic>
      <p:sp>
        <p:nvSpPr>
          <p:cNvPr id="4" name="TextBox 3"/>
          <p:cNvSpPr txBox="1"/>
          <p:nvPr/>
        </p:nvSpPr>
        <p:spPr>
          <a:xfrm>
            <a:off x="-25878" y="8637"/>
            <a:ext cx="7883120" cy="461665"/>
          </a:xfrm>
          <a:prstGeom prst="rect">
            <a:avLst/>
          </a:prstGeom>
          <a:noFill/>
        </p:spPr>
        <p:txBody>
          <a:bodyPr wrap="none" rtlCol="0">
            <a:spAutoFit/>
          </a:bodyPr>
          <a:lstStyle/>
          <a:p>
            <a:r>
              <a:rPr lang="en-US" sz="2400" b="1" dirty="0"/>
              <a:t>Properties, classes and units of measure : the attributes view</a:t>
            </a:r>
          </a:p>
        </p:txBody>
      </p:sp>
    </p:spTree>
    <p:extLst>
      <p:ext uri="{BB962C8B-B14F-4D97-AF65-F5344CB8AC3E}">
        <p14:creationId xmlns:p14="http://schemas.microsoft.com/office/powerpoint/2010/main" val="9513107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9666429" cy="461665"/>
          </a:xfrm>
          <a:prstGeom prst="rect">
            <a:avLst/>
          </a:prstGeom>
          <a:noFill/>
        </p:spPr>
        <p:txBody>
          <a:bodyPr wrap="none" rtlCol="0">
            <a:spAutoFit/>
          </a:bodyPr>
          <a:lstStyle/>
          <a:p>
            <a:r>
              <a:rPr lang="en-US" sz="2400" b="1" dirty="0"/>
              <a:t>Properties, tags, equipment and units of measure : the relationships view</a:t>
            </a:r>
          </a:p>
        </p:txBody>
      </p:sp>
      <p:grpSp>
        <p:nvGrpSpPr>
          <p:cNvPr id="9" name="Group 8">
            <a:extLst>
              <a:ext uri="{FF2B5EF4-FFF2-40B4-BE49-F238E27FC236}">
                <a16:creationId xmlns:a16="http://schemas.microsoft.com/office/drawing/2014/main" id="{352E1AC0-74EA-56FB-4DFA-7C41C54BBF53}"/>
              </a:ext>
            </a:extLst>
          </p:cNvPr>
          <p:cNvGrpSpPr/>
          <p:nvPr/>
        </p:nvGrpSpPr>
        <p:grpSpPr>
          <a:xfrm>
            <a:off x="1009650" y="638175"/>
            <a:ext cx="10513656" cy="5749523"/>
            <a:chOff x="1009650" y="638175"/>
            <a:chExt cx="10513656" cy="5749523"/>
          </a:xfrm>
        </p:grpSpPr>
        <p:pic>
          <p:nvPicPr>
            <p:cNvPr id="3" name="Picture 2">
              <a:extLst>
                <a:ext uri="{FF2B5EF4-FFF2-40B4-BE49-F238E27FC236}">
                  <a16:creationId xmlns:a16="http://schemas.microsoft.com/office/drawing/2014/main" id="{4F4977EB-B7C0-258A-B287-8CB8DA018779}"/>
                </a:ext>
              </a:extLst>
            </p:cNvPr>
            <p:cNvPicPr>
              <a:picLocks noChangeAspect="1"/>
            </p:cNvPicPr>
            <p:nvPr/>
          </p:nvPicPr>
          <p:blipFill>
            <a:blip r:embed="rId2"/>
            <a:stretch>
              <a:fillRect/>
            </a:stretch>
          </p:blipFill>
          <p:spPr>
            <a:xfrm>
              <a:off x="1009650" y="638175"/>
              <a:ext cx="10172700" cy="5581650"/>
            </a:xfrm>
            <a:prstGeom prst="rect">
              <a:avLst/>
            </a:prstGeom>
          </p:spPr>
        </p:pic>
        <p:sp>
          <p:nvSpPr>
            <p:cNvPr id="8" name="Rectangle 7">
              <a:extLst>
                <a:ext uri="{FF2B5EF4-FFF2-40B4-BE49-F238E27FC236}">
                  <a16:creationId xmlns:a16="http://schemas.microsoft.com/office/drawing/2014/main" id="{C8AD503C-DD37-BACF-1A7D-0494DD32631A}"/>
                </a:ext>
              </a:extLst>
            </p:cNvPr>
            <p:cNvSpPr/>
            <p:nvPr/>
          </p:nvSpPr>
          <p:spPr>
            <a:xfrm>
              <a:off x="5486400" y="6074229"/>
              <a:ext cx="6036906" cy="313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821288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77440" y="416584"/>
            <a:ext cx="7951355" cy="6441416"/>
          </a:xfrm>
          <a:prstGeom prst="rect">
            <a:avLst/>
          </a:prstGeom>
        </p:spPr>
      </p:pic>
      <p:sp>
        <p:nvSpPr>
          <p:cNvPr id="4" name="TextBox 3"/>
          <p:cNvSpPr txBox="1"/>
          <p:nvPr/>
        </p:nvSpPr>
        <p:spPr>
          <a:xfrm>
            <a:off x="-25878" y="8637"/>
            <a:ext cx="7993727" cy="461665"/>
          </a:xfrm>
          <a:prstGeom prst="rect">
            <a:avLst/>
          </a:prstGeom>
          <a:noFill/>
        </p:spPr>
        <p:txBody>
          <a:bodyPr wrap="none" rtlCol="0">
            <a:spAutoFit/>
          </a:bodyPr>
          <a:lstStyle/>
          <a:p>
            <a:r>
              <a:rPr lang="en-US" sz="2400" b="1" dirty="0"/>
              <a:t>Properties, classes and units of measure : the definitions view</a:t>
            </a:r>
          </a:p>
        </p:txBody>
      </p:sp>
    </p:spTree>
    <p:extLst>
      <p:ext uri="{BB962C8B-B14F-4D97-AF65-F5344CB8AC3E}">
        <p14:creationId xmlns:p14="http://schemas.microsoft.com/office/powerpoint/2010/main" val="30369026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59331" y="363216"/>
            <a:ext cx="6704923" cy="6428281"/>
          </a:xfrm>
          <a:prstGeom prst="rect">
            <a:avLst/>
          </a:prstGeom>
        </p:spPr>
      </p:pic>
      <p:sp>
        <p:nvSpPr>
          <p:cNvPr id="4" name="TextBox 3"/>
          <p:cNvSpPr txBox="1"/>
          <p:nvPr/>
        </p:nvSpPr>
        <p:spPr>
          <a:xfrm>
            <a:off x="-25878" y="8637"/>
            <a:ext cx="7883120" cy="461665"/>
          </a:xfrm>
          <a:prstGeom prst="rect">
            <a:avLst/>
          </a:prstGeom>
          <a:noFill/>
        </p:spPr>
        <p:txBody>
          <a:bodyPr wrap="none" rtlCol="0">
            <a:spAutoFit/>
          </a:bodyPr>
          <a:lstStyle/>
          <a:p>
            <a:r>
              <a:rPr lang="en-US" sz="2400" b="1" dirty="0"/>
              <a:t>Properties, classes and units of measure : the attributes view</a:t>
            </a:r>
          </a:p>
        </p:txBody>
      </p:sp>
    </p:spTree>
    <p:extLst>
      <p:ext uri="{BB962C8B-B14F-4D97-AF65-F5344CB8AC3E}">
        <p14:creationId xmlns:p14="http://schemas.microsoft.com/office/powerpoint/2010/main" val="708650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11349967" cy="523220"/>
          </a:xfrm>
          <a:prstGeom prst="rect">
            <a:avLst/>
          </a:prstGeom>
          <a:noFill/>
        </p:spPr>
        <p:txBody>
          <a:bodyPr wrap="none" rtlCol="0">
            <a:spAutoFit/>
          </a:bodyPr>
          <a:lstStyle/>
          <a:p>
            <a:r>
              <a:rPr lang="en-US" sz="2800" b="1" dirty="0"/>
              <a:t>Checkpoint 2 : Summary after review of the second third of the data model</a:t>
            </a:r>
          </a:p>
        </p:txBody>
      </p:sp>
      <p:sp>
        <p:nvSpPr>
          <p:cNvPr id="6" name="TextBox 5"/>
          <p:cNvSpPr txBox="1"/>
          <p:nvPr/>
        </p:nvSpPr>
        <p:spPr>
          <a:xfrm>
            <a:off x="0" y="809062"/>
            <a:ext cx="1035605" cy="461665"/>
          </a:xfrm>
          <a:prstGeom prst="rect">
            <a:avLst/>
          </a:prstGeom>
          <a:noFill/>
        </p:spPr>
        <p:txBody>
          <a:bodyPr wrap="none" rtlCol="0">
            <a:spAutoFit/>
          </a:bodyPr>
          <a:lstStyle/>
          <a:p>
            <a:r>
              <a:rPr lang="en-US" sz="2400" dirty="0">
                <a:solidFill>
                  <a:srgbClr val="FF0000"/>
                </a:solidFill>
              </a:rPr>
              <a:t>As was</a:t>
            </a: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1276709" y="992038"/>
            <a:ext cx="10006642" cy="5865962"/>
          </a:xfrm>
          <a:prstGeom prst="rect">
            <a:avLst/>
          </a:prstGeom>
          <a:noFill/>
          <a:ln>
            <a:noFill/>
          </a:ln>
        </p:spPr>
      </p:pic>
    </p:spTree>
    <p:extLst>
      <p:ext uri="{BB962C8B-B14F-4D97-AF65-F5344CB8AC3E}">
        <p14:creationId xmlns:p14="http://schemas.microsoft.com/office/powerpoint/2010/main" val="155138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632"/>
            <a:ext cx="3056350" cy="461665"/>
          </a:xfrm>
          <a:prstGeom prst="rect">
            <a:avLst/>
          </a:prstGeom>
          <a:noFill/>
        </p:spPr>
        <p:txBody>
          <a:bodyPr wrap="none" rtlCol="0">
            <a:spAutoFit/>
          </a:bodyPr>
          <a:lstStyle/>
          <a:p>
            <a:r>
              <a:rPr lang="en-US" sz="2400" b="1" dirty="0"/>
              <a:t>Starting point : the tag</a:t>
            </a:r>
          </a:p>
        </p:txBody>
      </p:sp>
      <p:pic>
        <p:nvPicPr>
          <p:cNvPr id="2" name="Picture 1"/>
          <p:cNvPicPr>
            <a:picLocks noChangeAspect="1"/>
          </p:cNvPicPr>
          <p:nvPr/>
        </p:nvPicPr>
        <p:blipFill>
          <a:blip r:embed="rId2"/>
          <a:stretch>
            <a:fillRect/>
          </a:stretch>
        </p:blipFill>
        <p:spPr>
          <a:xfrm>
            <a:off x="4098175" y="2081630"/>
            <a:ext cx="3458094" cy="2332203"/>
          </a:xfrm>
          <a:prstGeom prst="rect">
            <a:avLst/>
          </a:prstGeom>
        </p:spPr>
      </p:pic>
    </p:spTree>
    <p:extLst>
      <p:ext uri="{BB962C8B-B14F-4D97-AF65-F5344CB8AC3E}">
        <p14:creationId xmlns:p14="http://schemas.microsoft.com/office/powerpoint/2010/main" val="2774429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02625" y="585600"/>
            <a:ext cx="8367999" cy="6272399"/>
          </a:xfrm>
          <a:prstGeom prst="rect">
            <a:avLst/>
          </a:prstGeom>
        </p:spPr>
      </p:pic>
      <p:sp>
        <p:nvSpPr>
          <p:cNvPr id="5" name="TextBox 4"/>
          <p:cNvSpPr txBox="1"/>
          <p:nvPr/>
        </p:nvSpPr>
        <p:spPr>
          <a:xfrm>
            <a:off x="0" y="224287"/>
            <a:ext cx="11349967" cy="523220"/>
          </a:xfrm>
          <a:prstGeom prst="rect">
            <a:avLst/>
          </a:prstGeom>
          <a:noFill/>
        </p:spPr>
        <p:txBody>
          <a:bodyPr wrap="none" rtlCol="0">
            <a:spAutoFit/>
          </a:bodyPr>
          <a:lstStyle/>
          <a:p>
            <a:r>
              <a:rPr lang="en-US" sz="2800" b="1" dirty="0"/>
              <a:t>Checkpoint 2 : Summary after review of the second third of the data model</a:t>
            </a:r>
          </a:p>
        </p:txBody>
      </p:sp>
      <p:sp>
        <p:nvSpPr>
          <p:cNvPr id="6" name="TextBox 5"/>
          <p:cNvSpPr txBox="1"/>
          <p:nvPr/>
        </p:nvSpPr>
        <p:spPr>
          <a:xfrm>
            <a:off x="0" y="809062"/>
            <a:ext cx="742511" cy="461665"/>
          </a:xfrm>
          <a:prstGeom prst="rect">
            <a:avLst/>
          </a:prstGeom>
          <a:noFill/>
        </p:spPr>
        <p:txBody>
          <a:bodyPr wrap="none" rtlCol="0">
            <a:spAutoFit/>
          </a:bodyPr>
          <a:lstStyle/>
          <a:p>
            <a:r>
              <a:rPr lang="en-US" sz="2400" dirty="0">
                <a:solidFill>
                  <a:srgbClr val="FF0000"/>
                </a:solidFill>
              </a:rPr>
              <a:t>As is</a:t>
            </a:r>
          </a:p>
        </p:txBody>
      </p:sp>
      <p:sp>
        <p:nvSpPr>
          <p:cNvPr id="4" name="TextBox 3"/>
          <p:cNvSpPr txBox="1"/>
          <p:nvPr/>
        </p:nvSpPr>
        <p:spPr>
          <a:xfrm>
            <a:off x="310550" y="6488668"/>
            <a:ext cx="7144585" cy="369332"/>
          </a:xfrm>
          <a:prstGeom prst="rect">
            <a:avLst/>
          </a:prstGeom>
          <a:noFill/>
        </p:spPr>
        <p:txBody>
          <a:bodyPr wrap="none" rtlCol="0">
            <a:spAutoFit/>
          </a:bodyPr>
          <a:lstStyle/>
          <a:p>
            <a:r>
              <a:rPr lang="en-US" dirty="0"/>
              <a:t>Solid line for identifying relationships, dashed line for non identifying ones</a:t>
            </a:r>
          </a:p>
        </p:txBody>
      </p:sp>
    </p:spTree>
    <p:extLst>
      <p:ext uri="{BB962C8B-B14F-4D97-AF65-F5344CB8AC3E}">
        <p14:creationId xmlns:p14="http://schemas.microsoft.com/office/powerpoint/2010/main" val="12382519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A34566-4D2F-1624-3976-02E85614B390}"/>
              </a:ext>
            </a:extLst>
          </p:cNvPr>
          <p:cNvPicPr>
            <a:picLocks noChangeAspect="1"/>
          </p:cNvPicPr>
          <p:nvPr/>
        </p:nvPicPr>
        <p:blipFill>
          <a:blip r:embed="rId2"/>
          <a:stretch>
            <a:fillRect/>
          </a:stretch>
        </p:blipFill>
        <p:spPr>
          <a:xfrm>
            <a:off x="1501629" y="598570"/>
            <a:ext cx="10160344" cy="6259430"/>
          </a:xfrm>
          <a:prstGeom prst="rect">
            <a:avLst/>
          </a:prstGeom>
        </p:spPr>
      </p:pic>
      <p:sp>
        <p:nvSpPr>
          <p:cNvPr id="5" name="TextBox 4"/>
          <p:cNvSpPr txBox="1"/>
          <p:nvPr/>
        </p:nvSpPr>
        <p:spPr>
          <a:xfrm>
            <a:off x="0" y="224287"/>
            <a:ext cx="8451609" cy="523220"/>
          </a:xfrm>
          <a:prstGeom prst="rect">
            <a:avLst/>
          </a:prstGeom>
          <a:noFill/>
        </p:spPr>
        <p:txBody>
          <a:bodyPr wrap="none" rtlCol="0">
            <a:spAutoFit/>
          </a:bodyPr>
          <a:lstStyle/>
          <a:p>
            <a:r>
              <a:rPr lang="en-US" sz="2800" b="1" dirty="0"/>
              <a:t>Disciplines and document types : the relationships view</a:t>
            </a:r>
          </a:p>
        </p:txBody>
      </p:sp>
    </p:spTree>
    <p:extLst>
      <p:ext uri="{BB962C8B-B14F-4D97-AF65-F5344CB8AC3E}">
        <p14:creationId xmlns:p14="http://schemas.microsoft.com/office/powerpoint/2010/main" val="220256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F416C2-B322-EA25-BE26-B1DC8869A18C}"/>
              </a:ext>
            </a:extLst>
          </p:cNvPr>
          <p:cNvPicPr>
            <a:picLocks noChangeAspect="1"/>
          </p:cNvPicPr>
          <p:nvPr/>
        </p:nvPicPr>
        <p:blipFill>
          <a:blip r:embed="rId2"/>
          <a:stretch>
            <a:fillRect/>
          </a:stretch>
        </p:blipFill>
        <p:spPr>
          <a:xfrm>
            <a:off x="2072859" y="99000"/>
            <a:ext cx="9561694" cy="6660000"/>
          </a:xfrm>
          <a:prstGeom prst="rect">
            <a:avLst/>
          </a:prstGeom>
        </p:spPr>
      </p:pic>
      <p:sp>
        <p:nvSpPr>
          <p:cNvPr id="5" name="TextBox 4"/>
          <p:cNvSpPr txBox="1"/>
          <p:nvPr/>
        </p:nvSpPr>
        <p:spPr>
          <a:xfrm>
            <a:off x="0" y="2090172"/>
            <a:ext cx="1766807" cy="2677656"/>
          </a:xfrm>
          <a:prstGeom prst="rect">
            <a:avLst/>
          </a:prstGeom>
          <a:noFill/>
        </p:spPr>
        <p:txBody>
          <a:bodyPr wrap="square" rtlCol="0">
            <a:spAutoFit/>
          </a:bodyPr>
          <a:lstStyle/>
          <a:p>
            <a:r>
              <a:rPr lang="en-US" sz="2800" b="1" dirty="0"/>
              <a:t>Disciplines and document types : the definitions view</a:t>
            </a:r>
          </a:p>
        </p:txBody>
      </p:sp>
    </p:spTree>
    <p:extLst>
      <p:ext uri="{BB962C8B-B14F-4D97-AF65-F5344CB8AC3E}">
        <p14:creationId xmlns:p14="http://schemas.microsoft.com/office/powerpoint/2010/main" val="4144275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874728"/>
            <a:ext cx="1797803" cy="3108543"/>
          </a:xfrm>
          <a:prstGeom prst="rect">
            <a:avLst/>
          </a:prstGeom>
          <a:noFill/>
        </p:spPr>
        <p:txBody>
          <a:bodyPr wrap="square" rtlCol="0">
            <a:spAutoFit/>
          </a:bodyPr>
          <a:lstStyle/>
          <a:p>
            <a:r>
              <a:rPr lang="en-US" sz="2800" b="1" dirty="0"/>
              <a:t>Disciplines and </a:t>
            </a:r>
          </a:p>
          <a:p>
            <a:r>
              <a:rPr lang="en-US" sz="2800" b="1" dirty="0"/>
              <a:t>document types : </a:t>
            </a:r>
          </a:p>
          <a:p>
            <a:r>
              <a:rPr lang="en-US" sz="2800" b="1" dirty="0"/>
              <a:t>the attributes view</a:t>
            </a:r>
          </a:p>
        </p:txBody>
      </p:sp>
      <p:pic>
        <p:nvPicPr>
          <p:cNvPr id="3" name="Picture 2">
            <a:extLst>
              <a:ext uri="{FF2B5EF4-FFF2-40B4-BE49-F238E27FC236}">
                <a16:creationId xmlns:a16="http://schemas.microsoft.com/office/drawing/2014/main" id="{F64CF426-93F6-BB16-4815-66B95676B6B4}"/>
              </a:ext>
            </a:extLst>
          </p:cNvPr>
          <p:cNvPicPr>
            <a:picLocks noChangeAspect="1"/>
          </p:cNvPicPr>
          <p:nvPr/>
        </p:nvPicPr>
        <p:blipFill>
          <a:blip r:embed="rId2"/>
          <a:stretch>
            <a:fillRect/>
          </a:stretch>
        </p:blipFill>
        <p:spPr>
          <a:xfrm>
            <a:off x="3114453" y="0"/>
            <a:ext cx="8705588" cy="6858000"/>
          </a:xfrm>
          <a:prstGeom prst="rect">
            <a:avLst/>
          </a:prstGeom>
        </p:spPr>
      </p:pic>
    </p:spTree>
    <p:extLst>
      <p:ext uri="{BB962C8B-B14F-4D97-AF65-F5344CB8AC3E}">
        <p14:creationId xmlns:p14="http://schemas.microsoft.com/office/powerpoint/2010/main" val="1964977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7782323" cy="523220"/>
          </a:xfrm>
          <a:prstGeom prst="rect">
            <a:avLst/>
          </a:prstGeom>
          <a:noFill/>
        </p:spPr>
        <p:txBody>
          <a:bodyPr wrap="none" rtlCol="0">
            <a:spAutoFit/>
          </a:bodyPr>
          <a:lstStyle/>
          <a:p>
            <a:r>
              <a:rPr lang="en-US" sz="2800" b="1" dirty="0"/>
              <a:t>Discipline document type : zoom on the attributes</a:t>
            </a:r>
          </a:p>
        </p:txBody>
      </p:sp>
      <p:pic>
        <p:nvPicPr>
          <p:cNvPr id="7" name="Picture 6">
            <a:extLst>
              <a:ext uri="{FF2B5EF4-FFF2-40B4-BE49-F238E27FC236}">
                <a16:creationId xmlns:a16="http://schemas.microsoft.com/office/drawing/2014/main" id="{EC2CACED-07E9-8253-C9AB-E05A32E81E10}"/>
              </a:ext>
            </a:extLst>
          </p:cNvPr>
          <p:cNvPicPr>
            <a:picLocks noChangeAspect="1"/>
          </p:cNvPicPr>
          <p:nvPr/>
        </p:nvPicPr>
        <p:blipFill>
          <a:blip r:embed="rId2"/>
          <a:stretch>
            <a:fillRect/>
          </a:stretch>
        </p:blipFill>
        <p:spPr>
          <a:xfrm>
            <a:off x="618360" y="1009312"/>
            <a:ext cx="10955279" cy="4839375"/>
          </a:xfrm>
          <a:prstGeom prst="rect">
            <a:avLst/>
          </a:prstGeom>
        </p:spPr>
      </p:pic>
    </p:spTree>
    <p:extLst>
      <p:ext uri="{BB962C8B-B14F-4D97-AF65-F5344CB8AC3E}">
        <p14:creationId xmlns:p14="http://schemas.microsoft.com/office/powerpoint/2010/main" val="1596473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6405793" cy="523220"/>
          </a:xfrm>
          <a:prstGeom prst="rect">
            <a:avLst/>
          </a:prstGeom>
          <a:noFill/>
        </p:spPr>
        <p:txBody>
          <a:bodyPr wrap="none" rtlCol="0">
            <a:spAutoFit/>
          </a:bodyPr>
          <a:lstStyle/>
          <a:p>
            <a:r>
              <a:rPr lang="en-US" sz="2800" b="1" dirty="0"/>
              <a:t>Document master : the relationships view</a:t>
            </a:r>
          </a:p>
        </p:txBody>
      </p:sp>
      <p:pic>
        <p:nvPicPr>
          <p:cNvPr id="3" name="Picture 2"/>
          <p:cNvPicPr>
            <a:picLocks noChangeAspect="1"/>
          </p:cNvPicPr>
          <p:nvPr/>
        </p:nvPicPr>
        <p:blipFill>
          <a:blip r:embed="rId2"/>
          <a:stretch>
            <a:fillRect/>
          </a:stretch>
        </p:blipFill>
        <p:spPr>
          <a:xfrm>
            <a:off x="50879" y="1197033"/>
            <a:ext cx="11820072" cy="4364181"/>
          </a:xfrm>
          <a:prstGeom prst="rect">
            <a:avLst/>
          </a:prstGeom>
        </p:spPr>
      </p:pic>
    </p:spTree>
    <p:extLst>
      <p:ext uri="{BB962C8B-B14F-4D97-AF65-F5344CB8AC3E}">
        <p14:creationId xmlns:p14="http://schemas.microsoft.com/office/powerpoint/2010/main" val="32961531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6077241" cy="523220"/>
          </a:xfrm>
          <a:prstGeom prst="rect">
            <a:avLst/>
          </a:prstGeom>
          <a:noFill/>
        </p:spPr>
        <p:txBody>
          <a:bodyPr wrap="none" rtlCol="0">
            <a:spAutoFit/>
          </a:bodyPr>
          <a:lstStyle/>
          <a:p>
            <a:r>
              <a:rPr lang="en-US" sz="2800" b="1" dirty="0"/>
              <a:t>Document master : the definitions view</a:t>
            </a:r>
          </a:p>
        </p:txBody>
      </p:sp>
      <p:pic>
        <p:nvPicPr>
          <p:cNvPr id="3" name="Picture 2"/>
          <p:cNvPicPr>
            <a:picLocks noChangeAspect="1"/>
          </p:cNvPicPr>
          <p:nvPr/>
        </p:nvPicPr>
        <p:blipFill>
          <a:blip r:embed="rId2"/>
          <a:stretch>
            <a:fillRect/>
          </a:stretch>
        </p:blipFill>
        <p:spPr>
          <a:xfrm>
            <a:off x="2419031" y="1994797"/>
            <a:ext cx="7353937" cy="3101609"/>
          </a:xfrm>
          <a:prstGeom prst="rect">
            <a:avLst/>
          </a:prstGeom>
        </p:spPr>
      </p:pic>
    </p:spTree>
    <p:extLst>
      <p:ext uri="{BB962C8B-B14F-4D97-AF65-F5344CB8AC3E}">
        <p14:creationId xmlns:p14="http://schemas.microsoft.com/office/powerpoint/2010/main" val="1468558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5949321" cy="523220"/>
          </a:xfrm>
          <a:prstGeom prst="rect">
            <a:avLst/>
          </a:prstGeom>
          <a:noFill/>
        </p:spPr>
        <p:txBody>
          <a:bodyPr wrap="none" rtlCol="0">
            <a:spAutoFit/>
          </a:bodyPr>
          <a:lstStyle/>
          <a:p>
            <a:r>
              <a:rPr lang="en-US" sz="2800" b="1" dirty="0"/>
              <a:t>Document master : the attributes view</a:t>
            </a:r>
          </a:p>
        </p:txBody>
      </p:sp>
      <p:pic>
        <p:nvPicPr>
          <p:cNvPr id="2" name="Picture 1"/>
          <p:cNvPicPr>
            <a:picLocks noChangeAspect="1"/>
          </p:cNvPicPr>
          <p:nvPr/>
        </p:nvPicPr>
        <p:blipFill>
          <a:blip r:embed="rId2"/>
          <a:stretch>
            <a:fillRect/>
          </a:stretch>
        </p:blipFill>
        <p:spPr>
          <a:xfrm>
            <a:off x="75608" y="1552402"/>
            <a:ext cx="11994471" cy="3767743"/>
          </a:xfrm>
          <a:prstGeom prst="rect">
            <a:avLst/>
          </a:prstGeom>
        </p:spPr>
      </p:pic>
    </p:spTree>
    <p:extLst>
      <p:ext uri="{BB962C8B-B14F-4D97-AF65-F5344CB8AC3E}">
        <p14:creationId xmlns:p14="http://schemas.microsoft.com/office/powerpoint/2010/main" val="3023423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F4C75E-6182-B25E-1A37-39AF3686153B}"/>
              </a:ext>
            </a:extLst>
          </p:cNvPr>
          <p:cNvPicPr>
            <a:picLocks noChangeAspect="1"/>
          </p:cNvPicPr>
          <p:nvPr/>
        </p:nvPicPr>
        <p:blipFill>
          <a:blip r:embed="rId2"/>
          <a:stretch>
            <a:fillRect/>
          </a:stretch>
        </p:blipFill>
        <p:spPr>
          <a:xfrm>
            <a:off x="813732" y="527274"/>
            <a:ext cx="11378268" cy="6250462"/>
          </a:xfrm>
          <a:prstGeom prst="rect">
            <a:avLst/>
          </a:prstGeom>
        </p:spPr>
      </p:pic>
      <p:sp>
        <p:nvSpPr>
          <p:cNvPr id="5" name="TextBox 4"/>
          <p:cNvSpPr txBox="1"/>
          <p:nvPr/>
        </p:nvSpPr>
        <p:spPr>
          <a:xfrm>
            <a:off x="0" y="224287"/>
            <a:ext cx="6687344" cy="523220"/>
          </a:xfrm>
          <a:prstGeom prst="rect">
            <a:avLst/>
          </a:prstGeom>
          <a:noFill/>
        </p:spPr>
        <p:txBody>
          <a:bodyPr wrap="none" rtlCol="0">
            <a:spAutoFit/>
          </a:bodyPr>
          <a:lstStyle/>
          <a:p>
            <a:r>
              <a:rPr lang="en-US" sz="2800" b="1" dirty="0"/>
              <a:t>Document revision : the relationships view</a:t>
            </a:r>
          </a:p>
        </p:txBody>
      </p:sp>
    </p:spTree>
    <p:extLst>
      <p:ext uri="{BB962C8B-B14F-4D97-AF65-F5344CB8AC3E}">
        <p14:creationId xmlns:p14="http://schemas.microsoft.com/office/powerpoint/2010/main" val="38537624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8093178" cy="523220"/>
          </a:xfrm>
          <a:prstGeom prst="rect">
            <a:avLst/>
          </a:prstGeom>
          <a:noFill/>
        </p:spPr>
        <p:txBody>
          <a:bodyPr wrap="none" rtlCol="0">
            <a:spAutoFit/>
          </a:bodyPr>
          <a:lstStyle/>
          <a:p>
            <a:r>
              <a:rPr lang="en-US" sz="2800" b="1" dirty="0"/>
              <a:t>Document revision : the simplified relationships view</a:t>
            </a:r>
          </a:p>
        </p:txBody>
      </p:sp>
      <p:pic>
        <p:nvPicPr>
          <p:cNvPr id="2" name="Picture 1"/>
          <p:cNvPicPr>
            <a:picLocks noChangeAspect="1"/>
          </p:cNvPicPr>
          <p:nvPr/>
        </p:nvPicPr>
        <p:blipFill>
          <a:blip r:embed="rId2"/>
          <a:stretch>
            <a:fillRect/>
          </a:stretch>
        </p:blipFill>
        <p:spPr>
          <a:xfrm>
            <a:off x="244390" y="629729"/>
            <a:ext cx="11844058" cy="6228272"/>
          </a:xfrm>
          <a:prstGeom prst="rect">
            <a:avLst/>
          </a:prstGeom>
        </p:spPr>
      </p:pic>
    </p:spTree>
    <p:extLst>
      <p:ext uri="{BB962C8B-B14F-4D97-AF65-F5344CB8AC3E}">
        <p14:creationId xmlns:p14="http://schemas.microsoft.com/office/powerpoint/2010/main" val="3842056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600" y="396815"/>
            <a:ext cx="12201203" cy="6072996"/>
          </a:xfrm>
          <a:prstGeom prst="rect">
            <a:avLst/>
          </a:prstGeom>
        </p:spPr>
      </p:pic>
      <p:sp>
        <p:nvSpPr>
          <p:cNvPr id="3" name="TextBox 2"/>
          <p:cNvSpPr txBox="1"/>
          <p:nvPr/>
        </p:nvSpPr>
        <p:spPr>
          <a:xfrm>
            <a:off x="-25878" y="8637"/>
            <a:ext cx="6632328" cy="461665"/>
          </a:xfrm>
          <a:prstGeom prst="rect">
            <a:avLst/>
          </a:prstGeom>
          <a:noFill/>
        </p:spPr>
        <p:txBody>
          <a:bodyPr wrap="none" rtlCol="0">
            <a:spAutoFit/>
          </a:bodyPr>
          <a:lstStyle/>
          <a:p>
            <a:r>
              <a:rPr lang="en-US" sz="2400" b="1" dirty="0"/>
              <a:t>Plant breakdown structure : the relationships view</a:t>
            </a:r>
          </a:p>
        </p:txBody>
      </p:sp>
    </p:spTree>
    <p:extLst>
      <p:ext uri="{BB962C8B-B14F-4D97-AF65-F5344CB8AC3E}">
        <p14:creationId xmlns:p14="http://schemas.microsoft.com/office/powerpoint/2010/main" val="3071065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33286" y="189000"/>
            <a:ext cx="10958714" cy="6480000"/>
          </a:xfrm>
          <a:prstGeom prst="rect">
            <a:avLst/>
          </a:prstGeom>
        </p:spPr>
      </p:pic>
      <p:sp>
        <p:nvSpPr>
          <p:cNvPr id="5" name="TextBox 4"/>
          <p:cNvSpPr txBox="1"/>
          <p:nvPr/>
        </p:nvSpPr>
        <p:spPr>
          <a:xfrm>
            <a:off x="0" y="2559421"/>
            <a:ext cx="1766806" cy="2246769"/>
          </a:xfrm>
          <a:prstGeom prst="rect">
            <a:avLst/>
          </a:prstGeom>
          <a:noFill/>
        </p:spPr>
        <p:txBody>
          <a:bodyPr wrap="square" rtlCol="0">
            <a:spAutoFit/>
          </a:bodyPr>
          <a:lstStyle/>
          <a:p>
            <a:r>
              <a:rPr lang="en-US" sz="2800" b="1" dirty="0"/>
              <a:t>Document revision : the definitions view</a:t>
            </a:r>
          </a:p>
        </p:txBody>
      </p:sp>
    </p:spTree>
    <p:extLst>
      <p:ext uri="{BB962C8B-B14F-4D97-AF65-F5344CB8AC3E}">
        <p14:creationId xmlns:p14="http://schemas.microsoft.com/office/powerpoint/2010/main" val="4115299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BA24E91-AC73-477F-10D6-634F22CBF3C0}"/>
              </a:ext>
            </a:extLst>
          </p:cNvPr>
          <p:cNvGrpSpPr/>
          <p:nvPr/>
        </p:nvGrpSpPr>
        <p:grpSpPr>
          <a:xfrm>
            <a:off x="1538304" y="243000"/>
            <a:ext cx="10545208" cy="6372000"/>
            <a:chOff x="1646792" y="382483"/>
            <a:chExt cx="10545208" cy="6372000"/>
          </a:xfrm>
        </p:grpSpPr>
        <p:pic>
          <p:nvPicPr>
            <p:cNvPr id="2" name="Picture 1"/>
            <p:cNvPicPr>
              <a:picLocks noChangeAspect="1"/>
            </p:cNvPicPr>
            <p:nvPr/>
          </p:nvPicPr>
          <p:blipFill>
            <a:blip r:embed="rId2"/>
            <a:stretch>
              <a:fillRect/>
            </a:stretch>
          </p:blipFill>
          <p:spPr>
            <a:xfrm>
              <a:off x="1646792" y="382483"/>
              <a:ext cx="10545208" cy="6372000"/>
            </a:xfrm>
            <a:prstGeom prst="rect">
              <a:avLst/>
            </a:prstGeom>
          </p:spPr>
        </p:pic>
        <p:sp>
          <p:nvSpPr>
            <p:cNvPr id="3" name="Rectangle 2">
              <a:extLst>
                <a:ext uri="{FF2B5EF4-FFF2-40B4-BE49-F238E27FC236}">
                  <a16:creationId xmlns:a16="http://schemas.microsoft.com/office/drawing/2014/main" id="{378D9EC8-7B23-832D-4FE3-300073F91C5B}"/>
                </a:ext>
              </a:extLst>
            </p:cNvPr>
            <p:cNvSpPr/>
            <p:nvPr/>
          </p:nvSpPr>
          <p:spPr>
            <a:xfrm>
              <a:off x="3405051" y="2508215"/>
              <a:ext cx="1933303" cy="261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108488" y="4010429"/>
            <a:ext cx="1766806" cy="2246769"/>
          </a:xfrm>
          <a:prstGeom prst="rect">
            <a:avLst/>
          </a:prstGeom>
          <a:noFill/>
        </p:spPr>
        <p:txBody>
          <a:bodyPr wrap="square" rtlCol="0">
            <a:spAutoFit/>
          </a:bodyPr>
          <a:lstStyle/>
          <a:p>
            <a:r>
              <a:rPr lang="en-US" sz="2800" b="1" dirty="0"/>
              <a:t>Document revision : the attributes view</a:t>
            </a:r>
          </a:p>
        </p:txBody>
      </p:sp>
    </p:spTree>
    <p:extLst>
      <p:ext uri="{BB962C8B-B14F-4D97-AF65-F5344CB8AC3E}">
        <p14:creationId xmlns:p14="http://schemas.microsoft.com/office/powerpoint/2010/main" val="12354584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6662465" cy="523220"/>
          </a:xfrm>
          <a:prstGeom prst="rect">
            <a:avLst/>
          </a:prstGeom>
          <a:noFill/>
        </p:spPr>
        <p:txBody>
          <a:bodyPr wrap="none" rtlCol="0">
            <a:spAutoFit/>
          </a:bodyPr>
          <a:lstStyle/>
          <a:p>
            <a:r>
              <a:rPr lang="en-US" sz="2800" b="1" dirty="0"/>
              <a:t>Document revision : zoom on the attributes</a:t>
            </a:r>
          </a:p>
        </p:txBody>
      </p:sp>
      <p:pic>
        <p:nvPicPr>
          <p:cNvPr id="3" name="Picture 2"/>
          <p:cNvPicPr>
            <a:picLocks noChangeAspect="1"/>
          </p:cNvPicPr>
          <p:nvPr/>
        </p:nvPicPr>
        <p:blipFill>
          <a:blip r:embed="rId2"/>
          <a:stretch>
            <a:fillRect/>
          </a:stretch>
        </p:blipFill>
        <p:spPr>
          <a:xfrm>
            <a:off x="3331232" y="747507"/>
            <a:ext cx="5426312" cy="5987060"/>
          </a:xfrm>
          <a:prstGeom prst="rect">
            <a:avLst/>
          </a:prstGeom>
        </p:spPr>
      </p:pic>
    </p:spTree>
    <p:extLst>
      <p:ext uri="{BB962C8B-B14F-4D97-AF65-F5344CB8AC3E}">
        <p14:creationId xmlns:p14="http://schemas.microsoft.com/office/powerpoint/2010/main" val="5758664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10940174" cy="523220"/>
          </a:xfrm>
          <a:prstGeom prst="rect">
            <a:avLst/>
          </a:prstGeom>
          <a:noFill/>
        </p:spPr>
        <p:txBody>
          <a:bodyPr wrap="none" rtlCol="0">
            <a:spAutoFit/>
          </a:bodyPr>
          <a:lstStyle/>
          <a:p>
            <a:r>
              <a:rPr lang="en-US" sz="2800" b="1" dirty="0"/>
              <a:t>Checkpoint 3 : Summary after review of the third </a:t>
            </a:r>
            <a:r>
              <a:rPr lang="en-US" sz="2800" b="1" dirty="0" err="1"/>
              <a:t>third</a:t>
            </a:r>
            <a:r>
              <a:rPr lang="en-US" sz="2800" b="1" dirty="0"/>
              <a:t> of the data model</a:t>
            </a:r>
          </a:p>
        </p:txBody>
      </p:sp>
      <p:sp>
        <p:nvSpPr>
          <p:cNvPr id="6" name="TextBox 5"/>
          <p:cNvSpPr txBox="1"/>
          <p:nvPr/>
        </p:nvSpPr>
        <p:spPr>
          <a:xfrm>
            <a:off x="0" y="809062"/>
            <a:ext cx="1035605" cy="461665"/>
          </a:xfrm>
          <a:prstGeom prst="rect">
            <a:avLst/>
          </a:prstGeom>
          <a:noFill/>
        </p:spPr>
        <p:txBody>
          <a:bodyPr wrap="none" rtlCol="0">
            <a:spAutoFit/>
          </a:bodyPr>
          <a:lstStyle/>
          <a:p>
            <a:r>
              <a:rPr lang="en-US" sz="2400" dirty="0">
                <a:solidFill>
                  <a:srgbClr val="FF0000"/>
                </a:solidFill>
              </a:rPr>
              <a:t>As was</a:t>
            </a:r>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3105510" y="809062"/>
            <a:ext cx="4132052" cy="6048938"/>
          </a:xfrm>
          <a:prstGeom prst="rect">
            <a:avLst/>
          </a:prstGeom>
          <a:noFill/>
          <a:ln>
            <a:noFill/>
          </a:ln>
        </p:spPr>
      </p:pic>
    </p:spTree>
    <p:extLst>
      <p:ext uri="{BB962C8B-B14F-4D97-AF65-F5344CB8AC3E}">
        <p14:creationId xmlns:p14="http://schemas.microsoft.com/office/powerpoint/2010/main" val="21801031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10940174" cy="523220"/>
          </a:xfrm>
          <a:prstGeom prst="rect">
            <a:avLst/>
          </a:prstGeom>
          <a:noFill/>
        </p:spPr>
        <p:txBody>
          <a:bodyPr wrap="none" rtlCol="0">
            <a:spAutoFit/>
          </a:bodyPr>
          <a:lstStyle/>
          <a:p>
            <a:r>
              <a:rPr lang="en-US" sz="2800" b="1" dirty="0"/>
              <a:t>Checkpoint 3 : Summary after review of the third </a:t>
            </a:r>
            <a:r>
              <a:rPr lang="en-US" sz="2800" b="1" dirty="0" err="1"/>
              <a:t>third</a:t>
            </a:r>
            <a:r>
              <a:rPr lang="en-US" sz="2800" b="1" dirty="0"/>
              <a:t> of the data model</a:t>
            </a:r>
          </a:p>
        </p:txBody>
      </p:sp>
      <p:sp>
        <p:nvSpPr>
          <p:cNvPr id="6" name="TextBox 5"/>
          <p:cNvSpPr txBox="1"/>
          <p:nvPr/>
        </p:nvSpPr>
        <p:spPr>
          <a:xfrm>
            <a:off x="0" y="809062"/>
            <a:ext cx="742511" cy="461665"/>
          </a:xfrm>
          <a:prstGeom prst="rect">
            <a:avLst/>
          </a:prstGeom>
          <a:noFill/>
        </p:spPr>
        <p:txBody>
          <a:bodyPr wrap="none" rtlCol="0">
            <a:spAutoFit/>
          </a:bodyPr>
          <a:lstStyle/>
          <a:p>
            <a:r>
              <a:rPr lang="en-US" sz="2400" dirty="0">
                <a:solidFill>
                  <a:srgbClr val="FF0000"/>
                </a:solidFill>
              </a:rPr>
              <a:t>As is</a:t>
            </a:r>
          </a:p>
        </p:txBody>
      </p:sp>
      <p:sp>
        <p:nvSpPr>
          <p:cNvPr id="4" name="TextBox 3"/>
          <p:cNvSpPr txBox="1"/>
          <p:nvPr/>
        </p:nvSpPr>
        <p:spPr>
          <a:xfrm>
            <a:off x="310550" y="6488668"/>
            <a:ext cx="7144585" cy="369332"/>
          </a:xfrm>
          <a:prstGeom prst="rect">
            <a:avLst/>
          </a:prstGeom>
          <a:noFill/>
        </p:spPr>
        <p:txBody>
          <a:bodyPr wrap="none" rtlCol="0">
            <a:spAutoFit/>
          </a:bodyPr>
          <a:lstStyle/>
          <a:p>
            <a:r>
              <a:rPr lang="en-US" dirty="0"/>
              <a:t>Solid line for identifying relationships, dashed line for non identifying ones</a:t>
            </a:r>
          </a:p>
        </p:txBody>
      </p:sp>
      <p:pic>
        <p:nvPicPr>
          <p:cNvPr id="2" name="Picture 1"/>
          <p:cNvPicPr>
            <a:picLocks noChangeAspect="1"/>
          </p:cNvPicPr>
          <p:nvPr/>
        </p:nvPicPr>
        <p:blipFill>
          <a:blip r:embed="rId2"/>
          <a:stretch>
            <a:fillRect/>
          </a:stretch>
        </p:blipFill>
        <p:spPr>
          <a:xfrm>
            <a:off x="1828800" y="722019"/>
            <a:ext cx="8986106" cy="5700510"/>
          </a:xfrm>
          <a:prstGeom prst="rect">
            <a:avLst/>
          </a:prstGeom>
        </p:spPr>
      </p:pic>
    </p:spTree>
    <p:extLst>
      <p:ext uri="{BB962C8B-B14F-4D97-AF65-F5344CB8AC3E}">
        <p14:creationId xmlns:p14="http://schemas.microsoft.com/office/powerpoint/2010/main" val="29691856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12240274" cy="830997"/>
          </a:xfrm>
          <a:prstGeom prst="rect">
            <a:avLst/>
          </a:prstGeom>
          <a:noFill/>
        </p:spPr>
        <p:txBody>
          <a:bodyPr wrap="none" rtlCol="0">
            <a:spAutoFit/>
          </a:bodyPr>
          <a:lstStyle/>
          <a:p>
            <a:r>
              <a:rPr lang="en-US" sz="2400" b="1" dirty="0"/>
              <a:t>JIP33: </a:t>
            </a:r>
          </a:p>
          <a:p>
            <a:r>
              <a:rPr lang="en-US" sz="2400" b="1" dirty="0"/>
              <a:t>the relationships view – what JIP33 would add vs what is already present in CFIHOS data model</a:t>
            </a:r>
          </a:p>
        </p:txBody>
      </p:sp>
      <p:pic>
        <p:nvPicPr>
          <p:cNvPr id="2" name="Picture 1"/>
          <p:cNvPicPr>
            <a:picLocks noChangeAspect="1"/>
          </p:cNvPicPr>
          <p:nvPr/>
        </p:nvPicPr>
        <p:blipFill>
          <a:blip r:embed="rId2"/>
          <a:stretch>
            <a:fillRect/>
          </a:stretch>
        </p:blipFill>
        <p:spPr>
          <a:xfrm>
            <a:off x="285791" y="833311"/>
            <a:ext cx="11620417" cy="5823149"/>
          </a:xfrm>
          <a:prstGeom prst="rect">
            <a:avLst/>
          </a:prstGeom>
        </p:spPr>
      </p:pic>
    </p:spTree>
    <p:extLst>
      <p:ext uri="{BB962C8B-B14F-4D97-AF65-F5344CB8AC3E}">
        <p14:creationId xmlns:p14="http://schemas.microsoft.com/office/powerpoint/2010/main" val="1194241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10492424" cy="461665"/>
          </a:xfrm>
          <a:prstGeom prst="rect">
            <a:avLst/>
          </a:prstGeom>
          <a:noFill/>
        </p:spPr>
        <p:txBody>
          <a:bodyPr wrap="none" rtlCol="0">
            <a:spAutoFit/>
          </a:bodyPr>
          <a:lstStyle/>
          <a:p>
            <a:r>
              <a:rPr lang="en-US" sz="2400" b="1" dirty="0"/>
              <a:t>How to link tag or equipment classes to source standards : the relationships view</a:t>
            </a:r>
          </a:p>
        </p:txBody>
      </p:sp>
      <p:pic>
        <p:nvPicPr>
          <p:cNvPr id="2" name="Picture 1"/>
          <p:cNvPicPr>
            <a:picLocks noChangeAspect="1"/>
          </p:cNvPicPr>
          <p:nvPr/>
        </p:nvPicPr>
        <p:blipFill>
          <a:blip r:embed="rId2"/>
          <a:stretch>
            <a:fillRect/>
          </a:stretch>
        </p:blipFill>
        <p:spPr>
          <a:xfrm>
            <a:off x="61492" y="390057"/>
            <a:ext cx="12069015" cy="6427031"/>
          </a:xfrm>
          <a:prstGeom prst="rect">
            <a:avLst/>
          </a:prstGeom>
        </p:spPr>
      </p:pic>
    </p:spTree>
    <p:extLst>
      <p:ext uri="{BB962C8B-B14F-4D97-AF65-F5344CB8AC3E}">
        <p14:creationId xmlns:p14="http://schemas.microsoft.com/office/powerpoint/2010/main" val="28531089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6952" y="369483"/>
            <a:ext cx="11635047" cy="6426667"/>
          </a:xfrm>
          <a:prstGeom prst="rect">
            <a:avLst/>
          </a:prstGeom>
        </p:spPr>
      </p:pic>
      <p:sp>
        <p:nvSpPr>
          <p:cNvPr id="3" name="TextBox 2"/>
          <p:cNvSpPr txBox="1"/>
          <p:nvPr/>
        </p:nvSpPr>
        <p:spPr>
          <a:xfrm>
            <a:off x="-25878" y="8637"/>
            <a:ext cx="10211065" cy="461665"/>
          </a:xfrm>
          <a:prstGeom prst="rect">
            <a:avLst/>
          </a:prstGeom>
          <a:noFill/>
        </p:spPr>
        <p:txBody>
          <a:bodyPr wrap="none" rtlCol="0">
            <a:spAutoFit/>
          </a:bodyPr>
          <a:lstStyle/>
          <a:p>
            <a:r>
              <a:rPr lang="en-US" sz="2400" b="1" dirty="0"/>
              <a:t>How to link tag or equipment classes to source standards : the definitions view</a:t>
            </a:r>
          </a:p>
        </p:txBody>
      </p:sp>
    </p:spTree>
    <p:extLst>
      <p:ext uri="{BB962C8B-B14F-4D97-AF65-F5344CB8AC3E}">
        <p14:creationId xmlns:p14="http://schemas.microsoft.com/office/powerpoint/2010/main" val="2430965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4355" y="414592"/>
            <a:ext cx="9601055" cy="6443408"/>
          </a:xfrm>
          <a:prstGeom prst="rect">
            <a:avLst/>
          </a:prstGeom>
        </p:spPr>
      </p:pic>
      <p:sp>
        <p:nvSpPr>
          <p:cNvPr id="3" name="TextBox 2"/>
          <p:cNvSpPr txBox="1"/>
          <p:nvPr/>
        </p:nvSpPr>
        <p:spPr>
          <a:xfrm>
            <a:off x="-25878" y="8637"/>
            <a:ext cx="10100457" cy="461665"/>
          </a:xfrm>
          <a:prstGeom prst="rect">
            <a:avLst/>
          </a:prstGeom>
          <a:noFill/>
        </p:spPr>
        <p:txBody>
          <a:bodyPr wrap="none" rtlCol="0">
            <a:spAutoFit/>
          </a:bodyPr>
          <a:lstStyle/>
          <a:p>
            <a:r>
              <a:rPr lang="en-US" sz="2400" b="1" dirty="0"/>
              <a:t>How to link tag or equipment classes to source standards : the attributes view</a:t>
            </a:r>
          </a:p>
        </p:txBody>
      </p:sp>
    </p:spTree>
    <p:extLst>
      <p:ext uri="{BB962C8B-B14F-4D97-AF65-F5344CB8AC3E}">
        <p14:creationId xmlns:p14="http://schemas.microsoft.com/office/powerpoint/2010/main" val="2959863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930961-05B1-9E9A-B7BF-769E538EF137}"/>
              </a:ext>
            </a:extLst>
          </p:cNvPr>
          <p:cNvPicPr>
            <a:picLocks noChangeAspect="1"/>
          </p:cNvPicPr>
          <p:nvPr/>
        </p:nvPicPr>
        <p:blipFill>
          <a:blip r:embed="rId2"/>
          <a:stretch>
            <a:fillRect/>
          </a:stretch>
        </p:blipFill>
        <p:spPr>
          <a:xfrm>
            <a:off x="419450" y="392304"/>
            <a:ext cx="11772550" cy="6297777"/>
          </a:xfrm>
          <a:prstGeom prst="rect">
            <a:avLst/>
          </a:prstGeom>
        </p:spPr>
      </p:pic>
      <p:sp>
        <p:nvSpPr>
          <p:cNvPr id="3" name="TextBox 2"/>
          <p:cNvSpPr txBox="1"/>
          <p:nvPr/>
        </p:nvSpPr>
        <p:spPr>
          <a:xfrm>
            <a:off x="-1" y="0"/>
            <a:ext cx="9725892" cy="461665"/>
          </a:xfrm>
          <a:prstGeom prst="rect">
            <a:avLst/>
          </a:prstGeom>
          <a:noFill/>
        </p:spPr>
        <p:txBody>
          <a:bodyPr wrap="square" rtlCol="0">
            <a:spAutoFit/>
          </a:bodyPr>
          <a:lstStyle/>
          <a:p>
            <a:r>
              <a:rPr lang="en-US" sz="2400" b="1" dirty="0"/>
              <a:t>Source standard document and data requirements : the relationships view</a:t>
            </a:r>
          </a:p>
        </p:txBody>
      </p:sp>
    </p:spTree>
    <p:extLst>
      <p:ext uri="{BB962C8B-B14F-4D97-AF65-F5344CB8AC3E}">
        <p14:creationId xmlns:p14="http://schemas.microsoft.com/office/powerpoint/2010/main" val="19131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328" y="42947"/>
            <a:ext cx="11853343" cy="6772106"/>
          </a:xfrm>
          <a:prstGeom prst="rect">
            <a:avLst/>
          </a:prstGeom>
        </p:spPr>
      </p:pic>
      <p:sp>
        <p:nvSpPr>
          <p:cNvPr id="3" name="TextBox 2"/>
          <p:cNvSpPr txBox="1"/>
          <p:nvPr/>
        </p:nvSpPr>
        <p:spPr>
          <a:xfrm>
            <a:off x="-25878" y="8637"/>
            <a:ext cx="3743397" cy="830997"/>
          </a:xfrm>
          <a:prstGeom prst="rect">
            <a:avLst/>
          </a:prstGeom>
          <a:noFill/>
        </p:spPr>
        <p:txBody>
          <a:bodyPr wrap="none" rtlCol="0">
            <a:spAutoFit/>
          </a:bodyPr>
          <a:lstStyle/>
          <a:p>
            <a:r>
              <a:rPr lang="en-US" sz="2400" b="1" dirty="0"/>
              <a:t>Plant breakdown structure :</a:t>
            </a:r>
          </a:p>
          <a:p>
            <a:r>
              <a:rPr lang="en-US" sz="2400" b="1" dirty="0"/>
              <a:t>the definitions view</a:t>
            </a:r>
          </a:p>
        </p:txBody>
      </p:sp>
    </p:spTree>
    <p:extLst>
      <p:ext uri="{BB962C8B-B14F-4D97-AF65-F5344CB8AC3E}">
        <p14:creationId xmlns:p14="http://schemas.microsoft.com/office/powerpoint/2010/main" val="40222106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0"/>
            <a:ext cx="9725892" cy="461665"/>
          </a:xfrm>
          <a:prstGeom prst="rect">
            <a:avLst/>
          </a:prstGeom>
          <a:noFill/>
        </p:spPr>
        <p:txBody>
          <a:bodyPr wrap="square" rtlCol="0">
            <a:spAutoFit/>
          </a:bodyPr>
          <a:lstStyle/>
          <a:p>
            <a:r>
              <a:rPr lang="en-US" sz="2400" b="1" dirty="0"/>
              <a:t>Source standard document and data requirements : the relationships view</a:t>
            </a:r>
          </a:p>
        </p:txBody>
      </p:sp>
      <p:pic>
        <p:nvPicPr>
          <p:cNvPr id="2" name="Picture 1"/>
          <p:cNvPicPr>
            <a:picLocks noChangeAspect="1"/>
          </p:cNvPicPr>
          <p:nvPr/>
        </p:nvPicPr>
        <p:blipFill>
          <a:blip r:embed="rId2"/>
          <a:stretch>
            <a:fillRect/>
          </a:stretch>
        </p:blipFill>
        <p:spPr>
          <a:xfrm>
            <a:off x="0" y="642740"/>
            <a:ext cx="12192000" cy="5572520"/>
          </a:xfrm>
          <a:prstGeom prst="rect">
            <a:avLst/>
          </a:prstGeom>
        </p:spPr>
      </p:pic>
    </p:spTree>
    <p:extLst>
      <p:ext uri="{BB962C8B-B14F-4D97-AF65-F5344CB8AC3E}">
        <p14:creationId xmlns:p14="http://schemas.microsoft.com/office/powerpoint/2010/main" val="1901433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5FBFE8-20C3-753F-F905-98E5E8227A23}"/>
              </a:ext>
            </a:extLst>
          </p:cNvPr>
          <p:cNvPicPr>
            <a:picLocks noChangeAspect="1"/>
          </p:cNvPicPr>
          <p:nvPr/>
        </p:nvPicPr>
        <p:blipFill>
          <a:blip r:embed="rId2"/>
          <a:stretch>
            <a:fillRect/>
          </a:stretch>
        </p:blipFill>
        <p:spPr>
          <a:xfrm>
            <a:off x="528506" y="445030"/>
            <a:ext cx="11663494" cy="6251199"/>
          </a:xfrm>
          <a:prstGeom prst="rect">
            <a:avLst/>
          </a:prstGeom>
        </p:spPr>
      </p:pic>
      <p:sp>
        <p:nvSpPr>
          <p:cNvPr id="5" name="TextBox 4"/>
          <p:cNvSpPr txBox="1"/>
          <p:nvPr/>
        </p:nvSpPr>
        <p:spPr>
          <a:xfrm>
            <a:off x="-1" y="0"/>
            <a:ext cx="9725892" cy="461665"/>
          </a:xfrm>
          <a:prstGeom prst="rect">
            <a:avLst/>
          </a:prstGeom>
          <a:noFill/>
        </p:spPr>
        <p:txBody>
          <a:bodyPr wrap="square" rtlCol="0">
            <a:spAutoFit/>
          </a:bodyPr>
          <a:lstStyle/>
          <a:p>
            <a:r>
              <a:rPr lang="en-US" sz="2400" b="1" dirty="0"/>
              <a:t>Source standard document and data requirements : the definitions view</a:t>
            </a:r>
          </a:p>
        </p:txBody>
      </p:sp>
    </p:spTree>
    <p:extLst>
      <p:ext uri="{BB962C8B-B14F-4D97-AF65-F5344CB8AC3E}">
        <p14:creationId xmlns:p14="http://schemas.microsoft.com/office/powerpoint/2010/main" val="3905482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394460"/>
            <a:ext cx="12192000" cy="6202088"/>
          </a:xfrm>
          <a:prstGeom prst="rect">
            <a:avLst/>
          </a:prstGeom>
        </p:spPr>
      </p:pic>
      <p:sp>
        <p:nvSpPr>
          <p:cNvPr id="5" name="TextBox 4"/>
          <p:cNvSpPr txBox="1"/>
          <p:nvPr/>
        </p:nvSpPr>
        <p:spPr>
          <a:xfrm>
            <a:off x="-1" y="0"/>
            <a:ext cx="9725892" cy="461665"/>
          </a:xfrm>
          <a:prstGeom prst="rect">
            <a:avLst/>
          </a:prstGeom>
          <a:noFill/>
        </p:spPr>
        <p:txBody>
          <a:bodyPr wrap="square" rtlCol="0">
            <a:spAutoFit/>
          </a:bodyPr>
          <a:lstStyle/>
          <a:p>
            <a:r>
              <a:rPr lang="en-US" sz="2400" b="1" dirty="0"/>
              <a:t>Source standard document and data requirements : the definitions view</a:t>
            </a:r>
          </a:p>
        </p:txBody>
      </p:sp>
    </p:spTree>
    <p:extLst>
      <p:ext uri="{BB962C8B-B14F-4D97-AF65-F5344CB8AC3E}">
        <p14:creationId xmlns:p14="http://schemas.microsoft.com/office/powerpoint/2010/main" val="2106856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2EAD77-E8A2-A2C8-8B6C-448CB2396067}"/>
              </a:ext>
            </a:extLst>
          </p:cNvPr>
          <p:cNvPicPr>
            <a:picLocks noChangeAspect="1"/>
          </p:cNvPicPr>
          <p:nvPr/>
        </p:nvPicPr>
        <p:blipFill>
          <a:blip r:embed="rId2"/>
          <a:stretch>
            <a:fillRect/>
          </a:stretch>
        </p:blipFill>
        <p:spPr>
          <a:xfrm>
            <a:off x="578498" y="323562"/>
            <a:ext cx="11609882" cy="6534438"/>
          </a:xfrm>
          <a:prstGeom prst="rect">
            <a:avLst/>
          </a:prstGeom>
        </p:spPr>
      </p:pic>
      <p:sp>
        <p:nvSpPr>
          <p:cNvPr id="5" name="TextBox 4"/>
          <p:cNvSpPr txBox="1"/>
          <p:nvPr/>
        </p:nvSpPr>
        <p:spPr>
          <a:xfrm>
            <a:off x="-1" y="0"/>
            <a:ext cx="9725892" cy="461665"/>
          </a:xfrm>
          <a:prstGeom prst="rect">
            <a:avLst/>
          </a:prstGeom>
          <a:noFill/>
        </p:spPr>
        <p:txBody>
          <a:bodyPr wrap="square" rtlCol="0">
            <a:spAutoFit/>
          </a:bodyPr>
          <a:lstStyle/>
          <a:p>
            <a:r>
              <a:rPr lang="en-US" sz="2400" b="1" dirty="0"/>
              <a:t>Source standard document and data requirements : the attributes view</a:t>
            </a:r>
          </a:p>
        </p:txBody>
      </p:sp>
    </p:spTree>
    <p:extLst>
      <p:ext uri="{BB962C8B-B14F-4D97-AF65-F5344CB8AC3E}">
        <p14:creationId xmlns:p14="http://schemas.microsoft.com/office/powerpoint/2010/main" val="38050266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7F0BCB-B607-A76F-1061-2F9804D2D116}"/>
              </a:ext>
            </a:extLst>
          </p:cNvPr>
          <p:cNvPicPr>
            <a:picLocks noChangeAspect="1"/>
          </p:cNvPicPr>
          <p:nvPr/>
        </p:nvPicPr>
        <p:blipFill>
          <a:blip r:embed="rId2"/>
          <a:stretch>
            <a:fillRect/>
          </a:stretch>
        </p:blipFill>
        <p:spPr>
          <a:xfrm>
            <a:off x="637563" y="286958"/>
            <a:ext cx="11415385" cy="6571041"/>
          </a:xfrm>
          <a:prstGeom prst="rect">
            <a:avLst/>
          </a:prstGeom>
        </p:spPr>
      </p:pic>
      <p:sp>
        <p:nvSpPr>
          <p:cNvPr id="5" name="TextBox 4"/>
          <p:cNvSpPr txBox="1"/>
          <p:nvPr/>
        </p:nvSpPr>
        <p:spPr>
          <a:xfrm>
            <a:off x="-1" y="0"/>
            <a:ext cx="9725892" cy="461665"/>
          </a:xfrm>
          <a:prstGeom prst="rect">
            <a:avLst/>
          </a:prstGeom>
          <a:noFill/>
        </p:spPr>
        <p:txBody>
          <a:bodyPr wrap="square" rtlCol="0">
            <a:spAutoFit/>
          </a:bodyPr>
          <a:lstStyle/>
          <a:p>
            <a:r>
              <a:rPr lang="en-US" sz="2400" b="1" dirty="0"/>
              <a:t>Source standard document and data requirements : the attributes view</a:t>
            </a:r>
          </a:p>
        </p:txBody>
      </p:sp>
    </p:spTree>
    <p:extLst>
      <p:ext uri="{BB962C8B-B14F-4D97-AF65-F5344CB8AC3E}">
        <p14:creationId xmlns:p14="http://schemas.microsoft.com/office/powerpoint/2010/main" val="32366825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 y="0"/>
            <a:ext cx="12192001" cy="830997"/>
          </a:xfrm>
          <a:prstGeom prst="rect">
            <a:avLst/>
          </a:prstGeom>
          <a:noFill/>
        </p:spPr>
        <p:txBody>
          <a:bodyPr wrap="square" rtlCol="0">
            <a:spAutoFit/>
          </a:bodyPr>
          <a:lstStyle/>
          <a:p>
            <a:r>
              <a:rPr lang="en-US" sz="2400" b="1" dirty="0"/>
              <a:t>From the source standard document and data requirements to the purchase order - the relationships view (1/4)</a:t>
            </a:r>
          </a:p>
        </p:txBody>
      </p:sp>
      <p:grpSp>
        <p:nvGrpSpPr>
          <p:cNvPr id="4" name="Group 3">
            <a:extLst>
              <a:ext uri="{FF2B5EF4-FFF2-40B4-BE49-F238E27FC236}">
                <a16:creationId xmlns:a16="http://schemas.microsoft.com/office/drawing/2014/main" id="{8F361B40-2875-7CAF-E54B-EAE16914E7F3}"/>
              </a:ext>
            </a:extLst>
          </p:cNvPr>
          <p:cNvGrpSpPr/>
          <p:nvPr/>
        </p:nvGrpSpPr>
        <p:grpSpPr>
          <a:xfrm>
            <a:off x="2643448" y="583433"/>
            <a:ext cx="8841088" cy="6274567"/>
            <a:chOff x="2643448" y="583433"/>
            <a:chExt cx="8841088" cy="6274567"/>
          </a:xfrm>
        </p:grpSpPr>
        <p:pic>
          <p:nvPicPr>
            <p:cNvPr id="2" name="Picture 1"/>
            <p:cNvPicPr>
              <a:picLocks noChangeAspect="1"/>
            </p:cNvPicPr>
            <p:nvPr/>
          </p:nvPicPr>
          <p:blipFill>
            <a:blip r:embed="rId2"/>
            <a:stretch>
              <a:fillRect/>
            </a:stretch>
          </p:blipFill>
          <p:spPr>
            <a:xfrm>
              <a:off x="2643448" y="583433"/>
              <a:ext cx="8841088" cy="6274567"/>
            </a:xfrm>
            <a:prstGeom prst="rect">
              <a:avLst/>
            </a:prstGeom>
          </p:spPr>
        </p:pic>
        <p:sp>
          <p:nvSpPr>
            <p:cNvPr id="3" name="Rectangle 2">
              <a:extLst>
                <a:ext uri="{FF2B5EF4-FFF2-40B4-BE49-F238E27FC236}">
                  <a16:creationId xmlns:a16="http://schemas.microsoft.com/office/drawing/2014/main" id="{270F3282-2439-D2D7-BDBD-C6BDA431174A}"/>
                </a:ext>
              </a:extLst>
            </p:cNvPr>
            <p:cNvSpPr/>
            <p:nvPr/>
          </p:nvSpPr>
          <p:spPr>
            <a:xfrm>
              <a:off x="8167607" y="2526224"/>
              <a:ext cx="3316929" cy="2123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702536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8225" y="727818"/>
            <a:ext cx="10684032" cy="6130182"/>
          </a:xfrm>
          <a:prstGeom prst="rect">
            <a:avLst/>
          </a:prstGeom>
        </p:spPr>
      </p:pic>
      <p:sp>
        <p:nvSpPr>
          <p:cNvPr id="6" name="TextBox 5"/>
          <p:cNvSpPr txBox="1"/>
          <p:nvPr/>
        </p:nvSpPr>
        <p:spPr>
          <a:xfrm>
            <a:off x="-2" y="0"/>
            <a:ext cx="12192001" cy="830997"/>
          </a:xfrm>
          <a:prstGeom prst="rect">
            <a:avLst/>
          </a:prstGeom>
          <a:noFill/>
        </p:spPr>
        <p:txBody>
          <a:bodyPr wrap="square" rtlCol="0">
            <a:spAutoFit/>
          </a:bodyPr>
          <a:lstStyle/>
          <a:p>
            <a:r>
              <a:rPr lang="en-US" sz="2400" b="1" dirty="0"/>
              <a:t>From the source standard document and data requirements to the purchase order - the relationships view (2/4)</a:t>
            </a:r>
          </a:p>
        </p:txBody>
      </p:sp>
    </p:spTree>
    <p:extLst>
      <p:ext uri="{BB962C8B-B14F-4D97-AF65-F5344CB8AC3E}">
        <p14:creationId xmlns:p14="http://schemas.microsoft.com/office/powerpoint/2010/main" val="4688639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4152" y="617044"/>
            <a:ext cx="11177847" cy="6185075"/>
          </a:xfrm>
          <a:prstGeom prst="rect">
            <a:avLst/>
          </a:prstGeom>
        </p:spPr>
      </p:pic>
      <p:sp>
        <p:nvSpPr>
          <p:cNvPr id="6" name="TextBox 5"/>
          <p:cNvSpPr txBox="1"/>
          <p:nvPr/>
        </p:nvSpPr>
        <p:spPr>
          <a:xfrm>
            <a:off x="-2" y="0"/>
            <a:ext cx="12192001" cy="830997"/>
          </a:xfrm>
          <a:prstGeom prst="rect">
            <a:avLst/>
          </a:prstGeom>
          <a:noFill/>
        </p:spPr>
        <p:txBody>
          <a:bodyPr wrap="square" rtlCol="0">
            <a:spAutoFit/>
          </a:bodyPr>
          <a:lstStyle/>
          <a:p>
            <a:r>
              <a:rPr lang="en-US" sz="2400" b="1" dirty="0"/>
              <a:t>From the source standard document and data requirements to the purchase order - the relationships view (3/4)</a:t>
            </a:r>
          </a:p>
        </p:txBody>
      </p:sp>
    </p:spTree>
    <p:extLst>
      <p:ext uri="{BB962C8B-B14F-4D97-AF65-F5344CB8AC3E}">
        <p14:creationId xmlns:p14="http://schemas.microsoft.com/office/powerpoint/2010/main" val="40265309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8667950" cy="461665"/>
          </a:xfrm>
          <a:prstGeom prst="rect">
            <a:avLst/>
          </a:prstGeom>
          <a:noFill/>
        </p:spPr>
        <p:txBody>
          <a:bodyPr wrap="none" rtlCol="0">
            <a:spAutoFit/>
          </a:bodyPr>
          <a:lstStyle/>
          <a:p>
            <a:r>
              <a:rPr lang="en-US" sz="2400" b="1" dirty="0"/>
              <a:t>Purchase order VDDRs: the relationships view – the case of the tag</a:t>
            </a:r>
          </a:p>
        </p:txBody>
      </p:sp>
      <p:pic>
        <p:nvPicPr>
          <p:cNvPr id="5" name="Picture 4">
            <a:extLst>
              <a:ext uri="{FF2B5EF4-FFF2-40B4-BE49-F238E27FC236}">
                <a16:creationId xmlns:a16="http://schemas.microsoft.com/office/drawing/2014/main" id="{450674B7-B677-33FE-F828-EC0E22CF32F2}"/>
              </a:ext>
            </a:extLst>
          </p:cNvPr>
          <p:cNvPicPr>
            <a:picLocks noChangeAspect="1"/>
          </p:cNvPicPr>
          <p:nvPr/>
        </p:nvPicPr>
        <p:blipFill>
          <a:blip r:embed="rId2"/>
          <a:stretch>
            <a:fillRect/>
          </a:stretch>
        </p:blipFill>
        <p:spPr>
          <a:xfrm>
            <a:off x="0" y="419005"/>
            <a:ext cx="12192000" cy="6019990"/>
          </a:xfrm>
          <a:prstGeom prst="rect">
            <a:avLst/>
          </a:prstGeom>
        </p:spPr>
      </p:pic>
    </p:spTree>
    <p:extLst>
      <p:ext uri="{BB962C8B-B14F-4D97-AF65-F5344CB8AC3E}">
        <p14:creationId xmlns:p14="http://schemas.microsoft.com/office/powerpoint/2010/main" val="8496337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9001182" cy="461665"/>
          </a:xfrm>
          <a:prstGeom prst="rect">
            <a:avLst/>
          </a:prstGeom>
          <a:noFill/>
        </p:spPr>
        <p:txBody>
          <a:bodyPr wrap="none" rtlCol="0">
            <a:spAutoFit/>
          </a:bodyPr>
          <a:lstStyle/>
          <a:p>
            <a:r>
              <a:rPr lang="en-US" sz="2400" b="1" dirty="0"/>
              <a:t>Purchase order VDDRs: the relationships view – the case of the model</a:t>
            </a:r>
          </a:p>
        </p:txBody>
      </p:sp>
      <p:pic>
        <p:nvPicPr>
          <p:cNvPr id="5" name="Picture 4">
            <a:extLst>
              <a:ext uri="{FF2B5EF4-FFF2-40B4-BE49-F238E27FC236}">
                <a16:creationId xmlns:a16="http://schemas.microsoft.com/office/drawing/2014/main" id="{80C00547-235A-D4D0-2990-1E70422B30DB}"/>
              </a:ext>
            </a:extLst>
          </p:cNvPr>
          <p:cNvPicPr>
            <a:picLocks noChangeAspect="1"/>
          </p:cNvPicPr>
          <p:nvPr/>
        </p:nvPicPr>
        <p:blipFill>
          <a:blip r:embed="rId2"/>
          <a:stretch>
            <a:fillRect/>
          </a:stretch>
        </p:blipFill>
        <p:spPr>
          <a:xfrm>
            <a:off x="0" y="526874"/>
            <a:ext cx="12192000" cy="5804252"/>
          </a:xfrm>
          <a:prstGeom prst="rect">
            <a:avLst/>
          </a:prstGeom>
        </p:spPr>
      </p:pic>
    </p:spTree>
    <p:extLst>
      <p:ext uri="{BB962C8B-B14F-4D97-AF65-F5344CB8AC3E}">
        <p14:creationId xmlns:p14="http://schemas.microsoft.com/office/powerpoint/2010/main" val="526528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6256072" cy="461665"/>
          </a:xfrm>
          <a:prstGeom prst="rect">
            <a:avLst/>
          </a:prstGeom>
          <a:noFill/>
        </p:spPr>
        <p:txBody>
          <a:bodyPr wrap="none" rtlCol="0">
            <a:spAutoFit/>
          </a:bodyPr>
          <a:lstStyle/>
          <a:p>
            <a:r>
              <a:rPr lang="en-US" sz="2400" b="1" dirty="0"/>
              <a:t>Plant breakdown structure : the attributes view</a:t>
            </a:r>
          </a:p>
        </p:txBody>
      </p:sp>
      <p:pic>
        <p:nvPicPr>
          <p:cNvPr id="2" name="Picture 1"/>
          <p:cNvPicPr>
            <a:picLocks noChangeAspect="1"/>
          </p:cNvPicPr>
          <p:nvPr/>
        </p:nvPicPr>
        <p:blipFill>
          <a:blip r:embed="rId2"/>
          <a:stretch>
            <a:fillRect/>
          </a:stretch>
        </p:blipFill>
        <p:spPr>
          <a:xfrm>
            <a:off x="0" y="627036"/>
            <a:ext cx="12192000" cy="5603928"/>
          </a:xfrm>
          <a:prstGeom prst="rect">
            <a:avLst/>
          </a:prstGeom>
        </p:spPr>
      </p:pic>
    </p:spTree>
    <p:extLst>
      <p:ext uri="{BB962C8B-B14F-4D97-AF65-F5344CB8AC3E}">
        <p14:creationId xmlns:p14="http://schemas.microsoft.com/office/powerpoint/2010/main" val="249990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 y="0"/>
            <a:ext cx="12192001" cy="830997"/>
          </a:xfrm>
          <a:prstGeom prst="rect">
            <a:avLst/>
          </a:prstGeom>
          <a:noFill/>
        </p:spPr>
        <p:txBody>
          <a:bodyPr wrap="square" rtlCol="0">
            <a:spAutoFit/>
          </a:bodyPr>
          <a:lstStyle/>
          <a:p>
            <a:r>
              <a:rPr lang="en-US" sz="2400" b="1" dirty="0"/>
              <a:t>From the source standard document and data requirements to the purchase order - the relationships view (4/4)</a:t>
            </a:r>
          </a:p>
        </p:txBody>
      </p:sp>
      <p:grpSp>
        <p:nvGrpSpPr>
          <p:cNvPr id="4" name="Group 3">
            <a:extLst>
              <a:ext uri="{FF2B5EF4-FFF2-40B4-BE49-F238E27FC236}">
                <a16:creationId xmlns:a16="http://schemas.microsoft.com/office/drawing/2014/main" id="{FBD59B21-6152-3BA1-BDB3-6D0D2B2A4AA1}"/>
              </a:ext>
            </a:extLst>
          </p:cNvPr>
          <p:cNvGrpSpPr/>
          <p:nvPr/>
        </p:nvGrpSpPr>
        <p:grpSpPr>
          <a:xfrm>
            <a:off x="1238596" y="713621"/>
            <a:ext cx="10953404" cy="6123156"/>
            <a:chOff x="1238596" y="713621"/>
            <a:chExt cx="10953404" cy="6123156"/>
          </a:xfrm>
        </p:grpSpPr>
        <p:pic>
          <p:nvPicPr>
            <p:cNvPr id="3" name="Picture 2"/>
            <p:cNvPicPr>
              <a:picLocks noChangeAspect="1"/>
            </p:cNvPicPr>
            <p:nvPr/>
          </p:nvPicPr>
          <p:blipFill>
            <a:blip r:embed="rId2"/>
            <a:stretch>
              <a:fillRect/>
            </a:stretch>
          </p:blipFill>
          <p:spPr>
            <a:xfrm>
              <a:off x="1238596" y="713621"/>
              <a:ext cx="10953404" cy="6123156"/>
            </a:xfrm>
            <a:prstGeom prst="rect">
              <a:avLst/>
            </a:prstGeom>
          </p:spPr>
        </p:pic>
        <p:sp>
          <p:nvSpPr>
            <p:cNvPr id="2" name="Rectangle 1">
              <a:extLst>
                <a:ext uri="{FF2B5EF4-FFF2-40B4-BE49-F238E27FC236}">
                  <a16:creationId xmlns:a16="http://schemas.microsoft.com/office/drawing/2014/main" id="{B8B8D026-0F70-6A9C-C753-FF9F9986F8A9}"/>
                </a:ext>
              </a:extLst>
            </p:cNvPr>
            <p:cNvSpPr/>
            <p:nvPr/>
          </p:nvSpPr>
          <p:spPr>
            <a:xfrm>
              <a:off x="2211355" y="4833257"/>
              <a:ext cx="2127380" cy="998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08967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08723" y="116999"/>
            <a:ext cx="10458545" cy="6624000"/>
          </a:xfrm>
          <a:prstGeom prst="rect">
            <a:avLst/>
          </a:prstGeom>
        </p:spPr>
      </p:pic>
      <p:sp>
        <p:nvSpPr>
          <p:cNvPr id="6" name="TextBox 5"/>
          <p:cNvSpPr txBox="1"/>
          <p:nvPr/>
        </p:nvSpPr>
        <p:spPr>
          <a:xfrm>
            <a:off x="-17051" y="982176"/>
            <a:ext cx="1920241" cy="4893647"/>
          </a:xfrm>
          <a:prstGeom prst="rect">
            <a:avLst/>
          </a:prstGeom>
          <a:noFill/>
        </p:spPr>
        <p:txBody>
          <a:bodyPr wrap="square" rtlCol="0">
            <a:spAutoFit/>
          </a:bodyPr>
          <a:lstStyle/>
          <a:p>
            <a:r>
              <a:rPr lang="en-US" sz="2400" b="1" dirty="0"/>
              <a:t>From the source standard document and data requirements to the purchase order - the relationships view (4/4) – including views</a:t>
            </a:r>
          </a:p>
        </p:txBody>
      </p:sp>
    </p:spTree>
    <p:extLst>
      <p:ext uri="{BB962C8B-B14F-4D97-AF65-F5344CB8AC3E}">
        <p14:creationId xmlns:p14="http://schemas.microsoft.com/office/powerpoint/2010/main" val="30886233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78" y="8637"/>
            <a:ext cx="6090322" cy="461665"/>
          </a:xfrm>
          <a:prstGeom prst="rect">
            <a:avLst/>
          </a:prstGeom>
          <a:noFill/>
        </p:spPr>
        <p:txBody>
          <a:bodyPr wrap="none" rtlCol="0">
            <a:spAutoFit/>
          </a:bodyPr>
          <a:lstStyle/>
          <a:p>
            <a:r>
              <a:rPr lang="en-US" sz="2400" b="1" dirty="0"/>
              <a:t>Purchase order VDDRs: the relationships view</a:t>
            </a:r>
          </a:p>
        </p:txBody>
      </p:sp>
      <p:grpSp>
        <p:nvGrpSpPr>
          <p:cNvPr id="5" name="Group 4">
            <a:extLst>
              <a:ext uri="{FF2B5EF4-FFF2-40B4-BE49-F238E27FC236}">
                <a16:creationId xmlns:a16="http://schemas.microsoft.com/office/drawing/2014/main" id="{8B04DAD5-5E18-06DD-A45B-53D6D92C7BE8}"/>
              </a:ext>
            </a:extLst>
          </p:cNvPr>
          <p:cNvGrpSpPr/>
          <p:nvPr/>
        </p:nvGrpSpPr>
        <p:grpSpPr>
          <a:xfrm>
            <a:off x="0" y="470302"/>
            <a:ext cx="12192000" cy="6251918"/>
            <a:chOff x="0" y="303041"/>
            <a:chExt cx="12192000" cy="6251918"/>
          </a:xfrm>
        </p:grpSpPr>
        <p:pic>
          <p:nvPicPr>
            <p:cNvPr id="3" name="Picture 2">
              <a:extLst>
                <a:ext uri="{FF2B5EF4-FFF2-40B4-BE49-F238E27FC236}">
                  <a16:creationId xmlns:a16="http://schemas.microsoft.com/office/drawing/2014/main" id="{594F5C9A-506D-0A37-265B-387520B088F6}"/>
                </a:ext>
              </a:extLst>
            </p:cNvPr>
            <p:cNvPicPr>
              <a:picLocks noChangeAspect="1"/>
            </p:cNvPicPr>
            <p:nvPr/>
          </p:nvPicPr>
          <p:blipFill>
            <a:blip r:embed="rId2"/>
            <a:stretch>
              <a:fillRect/>
            </a:stretch>
          </p:blipFill>
          <p:spPr>
            <a:xfrm>
              <a:off x="0" y="303041"/>
              <a:ext cx="12192000" cy="6251918"/>
            </a:xfrm>
            <a:prstGeom prst="rect">
              <a:avLst/>
            </a:prstGeom>
          </p:spPr>
        </p:pic>
        <p:sp>
          <p:nvSpPr>
            <p:cNvPr id="2" name="Rectangle 1">
              <a:extLst>
                <a:ext uri="{FF2B5EF4-FFF2-40B4-BE49-F238E27FC236}">
                  <a16:creationId xmlns:a16="http://schemas.microsoft.com/office/drawing/2014/main" id="{6ABFDB52-3F83-0065-9383-11B74C30B826}"/>
                </a:ext>
              </a:extLst>
            </p:cNvPr>
            <p:cNvSpPr/>
            <p:nvPr/>
          </p:nvSpPr>
          <p:spPr>
            <a:xfrm>
              <a:off x="4203290" y="1946787"/>
              <a:ext cx="943897" cy="2580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723834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7DFDA6C-1124-6CC4-A81C-5975B7C4B249}"/>
              </a:ext>
            </a:extLst>
          </p:cNvPr>
          <p:cNvGrpSpPr/>
          <p:nvPr/>
        </p:nvGrpSpPr>
        <p:grpSpPr>
          <a:xfrm>
            <a:off x="1279820" y="103854"/>
            <a:ext cx="10454842" cy="6650292"/>
            <a:chOff x="1031846" y="207708"/>
            <a:chExt cx="10454842" cy="6650292"/>
          </a:xfrm>
        </p:grpSpPr>
        <p:pic>
          <p:nvPicPr>
            <p:cNvPr id="5" name="Picture 4">
              <a:extLst>
                <a:ext uri="{FF2B5EF4-FFF2-40B4-BE49-F238E27FC236}">
                  <a16:creationId xmlns:a16="http://schemas.microsoft.com/office/drawing/2014/main" id="{D0344B79-09B4-8CA2-6B63-94F6E912BEAB}"/>
                </a:ext>
              </a:extLst>
            </p:cNvPr>
            <p:cNvPicPr>
              <a:picLocks noChangeAspect="1"/>
            </p:cNvPicPr>
            <p:nvPr/>
          </p:nvPicPr>
          <p:blipFill>
            <a:blip r:embed="rId2"/>
            <a:stretch>
              <a:fillRect/>
            </a:stretch>
          </p:blipFill>
          <p:spPr>
            <a:xfrm>
              <a:off x="1031846" y="207708"/>
              <a:ext cx="10454842" cy="6650292"/>
            </a:xfrm>
            <a:prstGeom prst="rect">
              <a:avLst/>
            </a:prstGeom>
          </p:spPr>
        </p:pic>
        <p:sp>
          <p:nvSpPr>
            <p:cNvPr id="2" name="Rectangle 1">
              <a:extLst>
                <a:ext uri="{FF2B5EF4-FFF2-40B4-BE49-F238E27FC236}">
                  <a16:creationId xmlns:a16="http://schemas.microsoft.com/office/drawing/2014/main" id="{164531E3-AC60-1F15-B121-1A16BD309002}"/>
                </a:ext>
              </a:extLst>
            </p:cNvPr>
            <p:cNvSpPr/>
            <p:nvPr/>
          </p:nvSpPr>
          <p:spPr>
            <a:xfrm>
              <a:off x="5251269" y="1375954"/>
              <a:ext cx="627017" cy="79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 name="TextBox 2"/>
          <p:cNvSpPr txBox="1"/>
          <p:nvPr/>
        </p:nvSpPr>
        <p:spPr>
          <a:xfrm>
            <a:off x="0" y="2378692"/>
            <a:ext cx="1541417" cy="2308324"/>
          </a:xfrm>
          <a:prstGeom prst="rect">
            <a:avLst/>
          </a:prstGeom>
          <a:noFill/>
        </p:spPr>
        <p:txBody>
          <a:bodyPr wrap="square" rtlCol="0">
            <a:spAutoFit/>
          </a:bodyPr>
          <a:lstStyle/>
          <a:p>
            <a:r>
              <a:rPr lang="en-US" sz="2400" b="1" dirty="0"/>
              <a:t>Purchase order VDDRs: the definitions view</a:t>
            </a:r>
          </a:p>
        </p:txBody>
      </p:sp>
    </p:spTree>
    <p:extLst>
      <p:ext uri="{BB962C8B-B14F-4D97-AF65-F5344CB8AC3E}">
        <p14:creationId xmlns:p14="http://schemas.microsoft.com/office/powerpoint/2010/main" val="35201243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0" y="2188135"/>
            <a:ext cx="1544712" cy="2308324"/>
          </a:xfrm>
          <a:prstGeom prst="rect">
            <a:avLst/>
          </a:prstGeom>
          <a:noFill/>
        </p:spPr>
        <p:txBody>
          <a:bodyPr wrap="square" rtlCol="0">
            <a:spAutoFit/>
          </a:bodyPr>
          <a:lstStyle/>
          <a:p>
            <a:r>
              <a:rPr lang="en-US" sz="2400" b="1" dirty="0"/>
              <a:t>Purchase order VDDRs: the attributes view</a:t>
            </a:r>
          </a:p>
        </p:txBody>
      </p:sp>
      <p:grpSp>
        <p:nvGrpSpPr>
          <p:cNvPr id="6" name="Group 5">
            <a:extLst>
              <a:ext uri="{FF2B5EF4-FFF2-40B4-BE49-F238E27FC236}">
                <a16:creationId xmlns:a16="http://schemas.microsoft.com/office/drawing/2014/main" id="{2AAD80DA-1A93-C7B0-CBDB-4A21FA0FA525}"/>
              </a:ext>
            </a:extLst>
          </p:cNvPr>
          <p:cNvGrpSpPr/>
          <p:nvPr/>
        </p:nvGrpSpPr>
        <p:grpSpPr>
          <a:xfrm>
            <a:off x="1396841" y="8637"/>
            <a:ext cx="10795159" cy="6696000"/>
            <a:chOff x="847287" y="184070"/>
            <a:chExt cx="10795159" cy="6673930"/>
          </a:xfrm>
        </p:grpSpPr>
        <p:pic>
          <p:nvPicPr>
            <p:cNvPr id="4" name="Picture 3">
              <a:extLst>
                <a:ext uri="{FF2B5EF4-FFF2-40B4-BE49-F238E27FC236}">
                  <a16:creationId xmlns:a16="http://schemas.microsoft.com/office/drawing/2014/main" id="{B49E1173-A189-DF6D-F4B4-6EC0548AA6B4}"/>
                </a:ext>
              </a:extLst>
            </p:cNvPr>
            <p:cNvPicPr>
              <a:picLocks noChangeAspect="1"/>
            </p:cNvPicPr>
            <p:nvPr/>
          </p:nvPicPr>
          <p:blipFill>
            <a:blip r:embed="rId2"/>
            <a:stretch>
              <a:fillRect/>
            </a:stretch>
          </p:blipFill>
          <p:spPr>
            <a:xfrm>
              <a:off x="847287" y="184070"/>
              <a:ext cx="10795159" cy="6673930"/>
            </a:xfrm>
            <a:prstGeom prst="rect">
              <a:avLst/>
            </a:prstGeom>
          </p:spPr>
        </p:pic>
        <p:sp>
          <p:nvSpPr>
            <p:cNvPr id="2" name="Rectangle 1">
              <a:extLst>
                <a:ext uri="{FF2B5EF4-FFF2-40B4-BE49-F238E27FC236}">
                  <a16:creationId xmlns:a16="http://schemas.microsoft.com/office/drawing/2014/main" id="{201DFFCF-420B-4577-1C9E-AE3BDD220183}"/>
                </a:ext>
              </a:extLst>
            </p:cNvPr>
            <p:cNvSpPr/>
            <p:nvPr/>
          </p:nvSpPr>
          <p:spPr>
            <a:xfrm>
              <a:off x="5891917" y="970059"/>
              <a:ext cx="445273" cy="1431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DAAC71B4-6815-1F2F-E33F-D85949E2643B}"/>
                </a:ext>
              </a:extLst>
            </p:cNvPr>
            <p:cNvSpPr/>
            <p:nvPr/>
          </p:nvSpPr>
          <p:spPr>
            <a:xfrm>
              <a:off x="6241774" y="1987826"/>
              <a:ext cx="326003" cy="159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943493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06334" y="626544"/>
            <a:ext cx="11385665" cy="5978426"/>
          </a:xfrm>
          <a:prstGeom prst="rect">
            <a:avLst/>
          </a:prstGeom>
        </p:spPr>
      </p:pic>
      <p:sp>
        <p:nvSpPr>
          <p:cNvPr id="5" name="TextBox 4"/>
          <p:cNvSpPr txBox="1"/>
          <p:nvPr/>
        </p:nvSpPr>
        <p:spPr>
          <a:xfrm>
            <a:off x="0" y="224287"/>
            <a:ext cx="11079251" cy="523220"/>
          </a:xfrm>
          <a:prstGeom prst="rect">
            <a:avLst/>
          </a:prstGeom>
          <a:noFill/>
        </p:spPr>
        <p:txBody>
          <a:bodyPr wrap="none" rtlCol="0">
            <a:spAutoFit/>
          </a:bodyPr>
          <a:lstStyle/>
          <a:p>
            <a:r>
              <a:rPr lang="en-US" sz="2800" b="1" dirty="0"/>
              <a:t>Checkpoint 4 : Summary of the vendor document and data requirements</a:t>
            </a:r>
          </a:p>
        </p:txBody>
      </p:sp>
      <p:sp>
        <p:nvSpPr>
          <p:cNvPr id="4" name="TextBox 3"/>
          <p:cNvSpPr txBox="1"/>
          <p:nvPr/>
        </p:nvSpPr>
        <p:spPr>
          <a:xfrm>
            <a:off x="310550" y="6488668"/>
            <a:ext cx="7144585" cy="369332"/>
          </a:xfrm>
          <a:prstGeom prst="rect">
            <a:avLst/>
          </a:prstGeom>
          <a:noFill/>
        </p:spPr>
        <p:txBody>
          <a:bodyPr wrap="none" rtlCol="0">
            <a:spAutoFit/>
          </a:bodyPr>
          <a:lstStyle/>
          <a:p>
            <a:r>
              <a:rPr lang="en-US" dirty="0"/>
              <a:t>Solid line for identifying relationships, dashed line for non identifying ones</a:t>
            </a:r>
          </a:p>
        </p:txBody>
      </p:sp>
    </p:spTree>
    <p:extLst>
      <p:ext uri="{BB962C8B-B14F-4D97-AF65-F5344CB8AC3E}">
        <p14:creationId xmlns:p14="http://schemas.microsoft.com/office/powerpoint/2010/main" val="37840564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6531" y="0"/>
            <a:ext cx="11818938" cy="6858000"/>
          </a:xfrm>
          <a:prstGeom prst="rect">
            <a:avLst/>
          </a:prstGeom>
        </p:spPr>
      </p:pic>
      <p:sp>
        <p:nvSpPr>
          <p:cNvPr id="5" name="TextBox 4"/>
          <p:cNvSpPr txBox="1"/>
          <p:nvPr/>
        </p:nvSpPr>
        <p:spPr>
          <a:xfrm>
            <a:off x="0" y="107905"/>
            <a:ext cx="4610236" cy="523220"/>
          </a:xfrm>
          <a:prstGeom prst="rect">
            <a:avLst/>
          </a:prstGeom>
          <a:noFill/>
        </p:spPr>
        <p:txBody>
          <a:bodyPr wrap="none" rtlCol="0">
            <a:spAutoFit/>
          </a:bodyPr>
          <a:lstStyle/>
          <a:p>
            <a:r>
              <a:rPr lang="en-US" sz="2800" b="1" dirty="0"/>
              <a:t>Overview of the whole model</a:t>
            </a:r>
          </a:p>
        </p:txBody>
      </p:sp>
    </p:spTree>
    <p:extLst>
      <p:ext uri="{BB962C8B-B14F-4D97-AF65-F5344CB8AC3E}">
        <p14:creationId xmlns:p14="http://schemas.microsoft.com/office/powerpoint/2010/main" val="25275382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6087" y="538282"/>
            <a:ext cx="11285912" cy="6286115"/>
          </a:xfrm>
          <a:prstGeom prst="rect">
            <a:avLst/>
          </a:prstGeom>
        </p:spPr>
      </p:pic>
      <p:sp>
        <p:nvSpPr>
          <p:cNvPr id="5" name="TextBox 4"/>
          <p:cNvSpPr txBox="1"/>
          <p:nvPr/>
        </p:nvSpPr>
        <p:spPr>
          <a:xfrm>
            <a:off x="0" y="224287"/>
            <a:ext cx="7455631" cy="523220"/>
          </a:xfrm>
          <a:prstGeom prst="rect">
            <a:avLst/>
          </a:prstGeom>
          <a:noFill/>
        </p:spPr>
        <p:txBody>
          <a:bodyPr wrap="none" rtlCol="0">
            <a:spAutoFit/>
          </a:bodyPr>
          <a:lstStyle/>
          <a:p>
            <a:r>
              <a:rPr lang="en-US" sz="2800" b="1" dirty="0"/>
              <a:t>Overview of tag or equipment class relationships</a:t>
            </a:r>
          </a:p>
        </p:txBody>
      </p:sp>
    </p:spTree>
    <p:extLst>
      <p:ext uri="{BB962C8B-B14F-4D97-AF65-F5344CB8AC3E}">
        <p14:creationId xmlns:p14="http://schemas.microsoft.com/office/powerpoint/2010/main" val="36956748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8572988" cy="523220"/>
          </a:xfrm>
          <a:prstGeom prst="rect">
            <a:avLst/>
          </a:prstGeom>
          <a:noFill/>
        </p:spPr>
        <p:txBody>
          <a:bodyPr wrap="none" rtlCol="0">
            <a:spAutoFit/>
          </a:bodyPr>
          <a:lstStyle/>
          <a:p>
            <a:r>
              <a:rPr lang="en-US" sz="2800" b="1" dirty="0"/>
              <a:t>Overview of CFIHOS alternate code mapping capabilities</a:t>
            </a:r>
          </a:p>
        </p:txBody>
      </p:sp>
      <p:pic>
        <p:nvPicPr>
          <p:cNvPr id="4" name="Picture 3"/>
          <p:cNvPicPr>
            <a:picLocks noChangeAspect="1"/>
          </p:cNvPicPr>
          <p:nvPr/>
        </p:nvPicPr>
        <p:blipFill>
          <a:blip r:embed="rId2"/>
          <a:stretch>
            <a:fillRect/>
          </a:stretch>
        </p:blipFill>
        <p:spPr>
          <a:xfrm>
            <a:off x="-1797" y="1097077"/>
            <a:ext cx="12212764" cy="5053557"/>
          </a:xfrm>
          <a:prstGeom prst="rect">
            <a:avLst/>
          </a:prstGeom>
        </p:spPr>
      </p:pic>
    </p:spTree>
    <p:extLst>
      <p:ext uri="{BB962C8B-B14F-4D97-AF65-F5344CB8AC3E}">
        <p14:creationId xmlns:p14="http://schemas.microsoft.com/office/powerpoint/2010/main" val="33406543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24287"/>
            <a:ext cx="3349443" cy="523220"/>
          </a:xfrm>
          <a:prstGeom prst="rect">
            <a:avLst/>
          </a:prstGeom>
          <a:noFill/>
        </p:spPr>
        <p:txBody>
          <a:bodyPr wrap="none" rtlCol="0">
            <a:spAutoFit/>
          </a:bodyPr>
          <a:lstStyle/>
          <a:p>
            <a:r>
              <a:rPr lang="en-US" sz="2800" b="1" dirty="0"/>
              <a:t>Overview of pick lists</a:t>
            </a:r>
          </a:p>
        </p:txBody>
      </p:sp>
      <p:pic>
        <p:nvPicPr>
          <p:cNvPr id="2" name="Picture 1"/>
          <p:cNvPicPr>
            <a:picLocks noChangeAspect="1"/>
          </p:cNvPicPr>
          <p:nvPr/>
        </p:nvPicPr>
        <p:blipFill>
          <a:blip r:embed="rId2"/>
          <a:stretch>
            <a:fillRect/>
          </a:stretch>
        </p:blipFill>
        <p:spPr>
          <a:xfrm>
            <a:off x="829285" y="711048"/>
            <a:ext cx="10533429" cy="5918044"/>
          </a:xfrm>
          <a:prstGeom prst="rect">
            <a:avLst/>
          </a:prstGeom>
        </p:spPr>
      </p:pic>
    </p:spTree>
    <p:extLst>
      <p:ext uri="{BB962C8B-B14F-4D97-AF65-F5344CB8AC3E}">
        <p14:creationId xmlns:p14="http://schemas.microsoft.com/office/powerpoint/2010/main" val="805534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4928465" cy="461665"/>
          </a:xfrm>
          <a:prstGeom prst="rect">
            <a:avLst/>
          </a:prstGeom>
          <a:noFill/>
        </p:spPr>
        <p:txBody>
          <a:bodyPr wrap="none" rtlCol="0">
            <a:spAutoFit/>
          </a:bodyPr>
          <a:lstStyle/>
          <a:p>
            <a:r>
              <a:rPr lang="en-US" sz="2400" b="1" dirty="0"/>
              <a:t>Other tag inbound relationships view</a:t>
            </a:r>
          </a:p>
        </p:txBody>
      </p:sp>
      <p:pic>
        <p:nvPicPr>
          <p:cNvPr id="7" name="Picture 6">
            <a:extLst>
              <a:ext uri="{FF2B5EF4-FFF2-40B4-BE49-F238E27FC236}">
                <a16:creationId xmlns:a16="http://schemas.microsoft.com/office/drawing/2014/main" id="{6A941C7E-F83E-D64E-2B34-031D5E8B2DEE}"/>
              </a:ext>
            </a:extLst>
          </p:cNvPr>
          <p:cNvPicPr>
            <a:picLocks noChangeAspect="1"/>
          </p:cNvPicPr>
          <p:nvPr/>
        </p:nvPicPr>
        <p:blipFill>
          <a:blip r:embed="rId2"/>
          <a:stretch>
            <a:fillRect/>
          </a:stretch>
        </p:blipFill>
        <p:spPr>
          <a:xfrm>
            <a:off x="0" y="1238547"/>
            <a:ext cx="12192000" cy="4380906"/>
          </a:xfrm>
          <a:prstGeom prst="rect">
            <a:avLst/>
          </a:prstGeom>
        </p:spPr>
      </p:pic>
    </p:spTree>
    <p:extLst>
      <p:ext uri="{BB962C8B-B14F-4D97-AF65-F5344CB8AC3E}">
        <p14:creationId xmlns:p14="http://schemas.microsoft.com/office/powerpoint/2010/main" val="42321301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5992" y="631920"/>
            <a:ext cx="11149026" cy="6226080"/>
          </a:xfrm>
          <a:prstGeom prst="rect">
            <a:avLst/>
          </a:prstGeom>
        </p:spPr>
      </p:pic>
      <p:sp>
        <p:nvSpPr>
          <p:cNvPr id="3" name="TextBox 2"/>
          <p:cNvSpPr txBox="1"/>
          <p:nvPr/>
        </p:nvSpPr>
        <p:spPr>
          <a:xfrm>
            <a:off x="-25878" y="8637"/>
            <a:ext cx="8138959" cy="830997"/>
          </a:xfrm>
          <a:prstGeom prst="rect">
            <a:avLst/>
          </a:prstGeom>
          <a:noFill/>
        </p:spPr>
        <p:txBody>
          <a:bodyPr wrap="none" rtlCol="0">
            <a:spAutoFit/>
          </a:bodyPr>
          <a:lstStyle/>
          <a:p>
            <a:r>
              <a:rPr lang="en-US" sz="2400" b="1" dirty="0"/>
              <a:t>The relationship between the logical model and the CSV files : </a:t>
            </a:r>
          </a:p>
          <a:p>
            <a:r>
              <a:rPr lang="en-US" sz="2400" b="1" dirty="0"/>
              <a:t>1) tag and equipment class</a:t>
            </a:r>
          </a:p>
        </p:txBody>
      </p:sp>
    </p:spTree>
    <p:extLst>
      <p:ext uri="{BB962C8B-B14F-4D97-AF65-F5344CB8AC3E}">
        <p14:creationId xmlns:p14="http://schemas.microsoft.com/office/powerpoint/2010/main" val="19377027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84AAF6-FD67-C65B-E192-B92C71EF8E5A}"/>
              </a:ext>
            </a:extLst>
          </p:cNvPr>
          <p:cNvPicPr>
            <a:picLocks noChangeAspect="1"/>
          </p:cNvPicPr>
          <p:nvPr/>
        </p:nvPicPr>
        <p:blipFill>
          <a:blip r:embed="rId2"/>
          <a:stretch>
            <a:fillRect/>
          </a:stretch>
        </p:blipFill>
        <p:spPr>
          <a:xfrm>
            <a:off x="964734" y="741194"/>
            <a:ext cx="11227266" cy="5880948"/>
          </a:xfrm>
          <a:prstGeom prst="rect">
            <a:avLst/>
          </a:prstGeom>
        </p:spPr>
      </p:pic>
      <p:sp>
        <p:nvSpPr>
          <p:cNvPr id="3" name="TextBox 2"/>
          <p:cNvSpPr txBox="1"/>
          <p:nvPr/>
        </p:nvSpPr>
        <p:spPr>
          <a:xfrm>
            <a:off x="-25878" y="8637"/>
            <a:ext cx="8138959" cy="830997"/>
          </a:xfrm>
          <a:prstGeom prst="rect">
            <a:avLst/>
          </a:prstGeom>
          <a:noFill/>
        </p:spPr>
        <p:txBody>
          <a:bodyPr wrap="none" rtlCol="0">
            <a:spAutoFit/>
          </a:bodyPr>
          <a:lstStyle/>
          <a:p>
            <a:r>
              <a:rPr lang="en-US" sz="2400" b="1" dirty="0"/>
              <a:t>The relationship between the logical model and the CSV files : </a:t>
            </a:r>
          </a:p>
          <a:p>
            <a:r>
              <a:rPr lang="en-US" sz="2400" b="1" dirty="0"/>
              <a:t>2) tag and equipment class property</a:t>
            </a:r>
          </a:p>
        </p:txBody>
      </p:sp>
    </p:spTree>
    <p:extLst>
      <p:ext uri="{BB962C8B-B14F-4D97-AF65-F5344CB8AC3E}">
        <p14:creationId xmlns:p14="http://schemas.microsoft.com/office/powerpoint/2010/main" val="38171701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8138959" cy="830997"/>
          </a:xfrm>
          <a:prstGeom prst="rect">
            <a:avLst/>
          </a:prstGeom>
          <a:noFill/>
        </p:spPr>
        <p:txBody>
          <a:bodyPr wrap="none" rtlCol="0">
            <a:spAutoFit/>
          </a:bodyPr>
          <a:lstStyle/>
          <a:p>
            <a:r>
              <a:rPr lang="en-US" sz="2400" b="1" dirty="0"/>
              <a:t>The relationship between the logical model and the CSV files : </a:t>
            </a:r>
          </a:p>
          <a:p>
            <a:r>
              <a:rPr lang="en-US" sz="2400" b="1" dirty="0"/>
              <a:t>3) Property, pick list and unit of measure</a:t>
            </a:r>
          </a:p>
        </p:txBody>
      </p:sp>
      <p:pic>
        <p:nvPicPr>
          <p:cNvPr id="4" name="Picture 3"/>
          <p:cNvPicPr>
            <a:picLocks noChangeAspect="1"/>
          </p:cNvPicPr>
          <p:nvPr/>
        </p:nvPicPr>
        <p:blipFill>
          <a:blip r:embed="rId2"/>
          <a:stretch>
            <a:fillRect/>
          </a:stretch>
        </p:blipFill>
        <p:spPr>
          <a:xfrm>
            <a:off x="40832" y="1127559"/>
            <a:ext cx="12095269" cy="4919557"/>
          </a:xfrm>
          <a:prstGeom prst="rect">
            <a:avLst/>
          </a:prstGeom>
        </p:spPr>
      </p:pic>
    </p:spTree>
    <p:extLst>
      <p:ext uri="{BB962C8B-B14F-4D97-AF65-F5344CB8AC3E}">
        <p14:creationId xmlns:p14="http://schemas.microsoft.com/office/powerpoint/2010/main" val="33963536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1F6013-7996-9C8E-CDB2-7C180DE8D078}"/>
              </a:ext>
            </a:extLst>
          </p:cNvPr>
          <p:cNvPicPr>
            <a:picLocks noChangeAspect="1"/>
          </p:cNvPicPr>
          <p:nvPr/>
        </p:nvPicPr>
        <p:blipFill>
          <a:blip r:embed="rId2"/>
          <a:stretch>
            <a:fillRect/>
          </a:stretch>
        </p:blipFill>
        <p:spPr>
          <a:xfrm>
            <a:off x="2306972" y="408254"/>
            <a:ext cx="8090143" cy="6449746"/>
          </a:xfrm>
          <a:prstGeom prst="rect">
            <a:avLst/>
          </a:prstGeom>
        </p:spPr>
      </p:pic>
      <p:sp>
        <p:nvSpPr>
          <p:cNvPr id="3" name="TextBox 2"/>
          <p:cNvSpPr txBox="1"/>
          <p:nvPr/>
        </p:nvSpPr>
        <p:spPr>
          <a:xfrm>
            <a:off x="-25878" y="8637"/>
            <a:ext cx="8286115" cy="830997"/>
          </a:xfrm>
          <a:prstGeom prst="rect">
            <a:avLst/>
          </a:prstGeom>
          <a:noFill/>
        </p:spPr>
        <p:txBody>
          <a:bodyPr wrap="none" rtlCol="0">
            <a:spAutoFit/>
          </a:bodyPr>
          <a:lstStyle/>
          <a:p>
            <a:r>
              <a:rPr lang="en-US" sz="2400" b="1" dirty="0"/>
              <a:t>The relationship between the logical model and the CSV files : </a:t>
            </a:r>
          </a:p>
          <a:p>
            <a:r>
              <a:rPr lang="en-US" sz="2400" b="1" dirty="0"/>
              <a:t>4) Discipline and document type</a:t>
            </a:r>
          </a:p>
        </p:txBody>
      </p:sp>
    </p:spTree>
    <p:extLst>
      <p:ext uri="{BB962C8B-B14F-4D97-AF65-F5344CB8AC3E}">
        <p14:creationId xmlns:p14="http://schemas.microsoft.com/office/powerpoint/2010/main" val="2715590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878" y="8637"/>
            <a:ext cx="4647106" cy="461665"/>
          </a:xfrm>
          <a:prstGeom prst="rect">
            <a:avLst/>
          </a:prstGeom>
          <a:noFill/>
        </p:spPr>
        <p:txBody>
          <a:bodyPr wrap="none" rtlCol="0">
            <a:spAutoFit/>
          </a:bodyPr>
          <a:lstStyle/>
          <a:p>
            <a:r>
              <a:rPr lang="en-US" sz="2400" b="1" dirty="0"/>
              <a:t>Other tag inbound definitions view</a:t>
            </a:r>
          </a:p>
        </p:txBody>
      </p:sp>
      <p:pic>
        <p:nvPicPr>
          <p:cNvPr id="5" name="Picture 4">
            <a:extLst>
              <a:ext uri="{FF2B5EF4-FFF2-40B4-BE49-F238E27FC236}">
                <a16:creationId xmlns:a16="http://schemas.microsoft.com/office/drawing/2014/main" id="{9B474D75-8DB8-A6FE-881C-159DEA932A9D}"/>
              </a:ext>
            </a:extLst>
          </p:cNvPr>
          <p:cNvPicPr>
            <a:picLocks noChangeAspect="1"/>
          </p:cNvPicPr>
          <p:nvPr/>
        </p:nvPicPr>
        <p:blipFill>
          <a:blip r:embed="rId2"/>
          <a:stretch>
            <a:fillRect/>
          </a:stretch>
        </p:blipFill>
        <p:spPr>
          <a:xfrm>
            <a:off x="775545" y="1071233"/>
            <a:ext cx="10640910" cy="4715533"/>
          </a:xfrm>
          <a:prstGeom prst="rect">
            <a:avLst/>
          </a:prstGeom>
        </p:spPr>
      </p:pic>
    </p:spTree>
    <p:extLst>
      <p:ext uri="{BB962C8B-B14F-4D97-AF65-F5344CB8AC3E}">
        <p14:creationId xmlns:p14="http://schemas.microsoft.com/office/powerpoint/2010/main" val="1775461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18cb8b-d282-44ce-b676-e6ce94212add" xsi:nil="true"/>
    <lcf76f155ced4ddcb4097134ff3c332f xmlns="c895f8f2-8f7d-4348-b3ab-0a33f82455f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BD04AC3DDA82843B8B36C27FB64C38A" ma:contentTypeVersion="15" ma:contentTypeDescription="Create a new document." ma:contentTypeScope="" ma:versionID="718ff0390d88b73daafcd276fd5e6a4a">
  <xsd:schema xmlns:xsd="http://www.w3.org/2001/XMLSchema" xmlns:xs="http://www.w3.org/2001/XMLSchema" xmlns:p="http://schemas.microsoft.com/office/2006/metadata/properties" xmlns:ns2="c895f8f2-8f7d-4348-b3ab-0a33f82455f7" xmlns:ns3="9c18cb8b-d282-44ce-b676-e6ce94212add" targetNamespace="http://schemas.microsoft.com/office/2006/metadata/properties" ma:root="true" ma:fieldsID="ad497d350dd852a3ef1c4a70419f89e0" ns2:_="" ns3:_="">
    <xsd:import namespace="c895f8f2-8f7d-4348-b3ab-0a33f82455f7"/>
    <xsd:import namespace="9c18cb8b-d282-44ce-b676-e6ce94212a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OCR"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95f8f2-8f7d-4348-b3ab-0a33f82455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414565c-d8be-4949-9846-091ee92bd1d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18cb8b-d282-44ce-b676-e6ce94212ad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ed9fd8-81fb-4700-be55-a4050d3db51c}" ma:internalName="TaxCatchAll" ma:showField="CatchAllData" ma:web="9c18cb8b-d282-44ce-b676-e6ce94212a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AD820DF-0026-40E3-BFF3-E4F08BBA3416}">
  <ds:schemaRefs>
    <ds:schemaRef ds:uri="acb8f4fa-b823-4b90-9f03-4fdb84f771ab"/>
    <ds:schemaRef ds:uri="http://purl.org/dc/dcmitype/"/>
    <ds:schemaRef ds:uri="http://www.w3.org/XML/1998/namespace"/>
    <ds:schemaRef ds:uri="http://schemas.microsoft.com/office/2006/metadata/properties"/>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97483a39-e298-409b-af4e-b6a7bc22d196"/>
  </ds:schemaRefs>
</ds:datastoreItem>
</file>

<file path=customXml/itemProps2.xml><?xml version="1.0" encoding="utf-8"?>
<ds:datastoreItem xmlns:ds="http://schemas.openxmlformats.org/officeDocument/2006/customXml" ds:itemID="{783C6FC5-46AC-4803-8C95-5E9A78D5C101}"/>
</file>

<file path=customXml/itemProps3.xml><?xml version="1.0" encoding="utf-8"?>
<ds:datastoreItem xmlns:ds="http://schemas.openxmlformats.org/officeDocument/2006/customXml" ds:itemID="{029F88E8-905D-46BF-8A58-FD0DF1FFAF7F}">
  <ds:schemaRefs>
    <ds:schemaRef ds:uri="http://schemas.microsoft.com/sharepoint/v3/contenttype/forms"/>
  </ds:schemaRefs>
</ds:datastoreItem>
</file>

<file path=docMetadata/LabelInfo.xml><?xml version="1.0" encoding="utf-8"?>
<clbl:labelList xmlns:clbl="http://schemas.microsoft.com/office/2020/mipLabelMetadata">
  <clbl:label id="{d0cb1e24-a0e2-4a4c-9340-733297c9cd7c}" enabled="1" method="Privileged" siteId="{db1e96a8-a3da-442a-930b-235cac24cd5c}" removed="0"/>
</clbl:labelList>
</file>

<file path=docProps/app.xml><?xml version="1.0" encoding="utf-8"?>
<Properties xmlns="http://schemas.openxmlformats.org/officeDocument/2006/extended-properties" xmlns:vt="http://schemas.openxmlformats.org/officeDocument/2006/docPropsVTypes">
  <TotalTime>9038</TotalTime>
  <Words>1050</Words>
  <Application>Microsoft Office PowerPoint</Application>
  <PresentationFormat>Widescreen</PresentationFormat>
  <Paragraphs>122</Paragraphs>
  <Slides>83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83</vt:i4>
      </vt:variant>
    </vt:vector>
  </HeadingPairs>
  <TitlesOfParts>
    <vt:vector size="87" baseType="lpstr">
      <vt:lpstr>Arial</vt:lpstr>
      <vt:lpstr>Calibri</vt:lpstr>
      <vt:lpstr>Calibri Light</vt:lpstr>
      <vt:lpstr>Office Theme</vt:lpstr>
      <vt:lpstr>CFIHOS Data Model  C-DM-001 version 1.5.1</vt:lpstr>
      <vt:lpstr>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ExxonMobil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CFIHOS Data Model</dc:title>
  <dc:creator>Godbille, Philippe</dc:creator>
  <cp:lastModifiedBy>Roberts, Jason M SUKEP-UPR/E</cp:lastModifiedBy>
  <cp:revision>272</cp:revision>
  <dcterms:created xsi:type="dcterms:W3CDTF">2018-02-28T15:59:56Z</dcterms:created>
  <dcterms:modified xsi:type="dcterms:W3CDTF">2023-04-17T14:52:02Z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0x0101007BD04AC3DDA82843B8B36C27FB64C38A</vt:lpwstr>
  </property>
  <property fmtid="{D5CDD505-2E9C-101B-9397-08002B2CF9AE}" pid="3" name="MSIP_Label_e9d746c0-3369-42be-bf83-6862f3f56ae7_Enabled">
    <vt:lpwstr>true</vt:lpwstr>
  </property>
  <property fmtid="{D5CDD505-2E9C-101B-9397-08002B2CF9AE}" pid="4" name="MSIP_Label_e9d746c0-3369-42be-bf83-6862f3f56ae7_SetDate">
    <vt:lpwstr>2022-03-29T10:03:04Z</vt:lpwstr>
  </property>
  <property fmtid="{D5CDD505-2E9C-101B-9397-08002B2CF9AE}" pid="5" name="MSIP_Label_e9d746c0-3369-42be-bf83-6862f3f56ae7_Method">
    <vt:lpwstr>Standard</vt:lpwstr>
  </property>
  <property fmtid="{D5CDD505-2E9C-101B-9397-08002B2CF9AE}" pid="6" name="MSIP_Label_e9d746c0-3369-42be-bf83-6862f3f56ae7_Name">
    <vt:lpwstr>Fluor General</vt:lpwstr>
  </property>
  <property fmtid="{D5CDD505-2E9C-101B-9397-08002B2CF9AE}" pid="7" name="MSIP_Label_e9d746c0-3369-42be-bf83-6862f3f56ae7_SiteId">
    <vt:lpwstr>75864cfe-f26d-419c-b69d-c638695b5533</vt:lpwstr>
  </property>
  <property fmtid="{D5CDD505-2E9C-101B-9397-08002B2CF9AE}" pid="8" name="MSIP_Label_e9d746c0-3369-42be-bf83-6862f3f56ae7_ActionId">
    <vt:lpwstr>41dc4526-e092-4a2e-8c9d-c23a3d6e82b3</vt:lpwstr>
  </property>
  <property fmtid="{D5CDD505-2E9C-101B-9397-08002B2CF9AE}" pid="9" name="MSIP_Label_e9d746c0-3369-42be-bf83-6862f3f56ae7_ContentBits">
    <vt:lpwstr>0</vt:lpwstr>
  </property>
  <property fmtid="{D5CDD505-2E9C-101B-9397-08002B2CF9AE}" pid="10" name="MediaServiceImageTags">
    <vt:lpwstr/>
  </property>
  <property fmtid="{D5CDD505-2E9C-101B-9397-08002B2CF9AE}" pid="11" name="Order">
    <vt:r8>1200</vt:r8>
  </property>
  <property fmtid="{D5CDD505-2E9C-101B-9397-08002B2CF9AE}" pid="12" name="xd_Signature">
    <vt:bool>false</vt:bool>
  </property>
  <property fmtid="{D5CDD505-2E9C-101B-9397-08002B2CF9AE}" pid="13" name="xd_ProgID">
    <vt:lpwstr/>
  </property>
  <property fmtid="{D5CDD505-2E9C-101B-9397-08002B2CF9AE}" pid="14" name="TriggerFlowInfo">
    <vt:lpwstr/>
  </property>
  <property fmtid="{D5CDD505-2E9C-101B-9397-08002B2CF9AE}" pid="15" name="_SourceUrl">
    <vt:lpwstr/>
  </property>
  <property fmtid="{D5CDD505-2E9C-101B-9397-08002B2CF9AE}" pid="16" name="_SharedFileIndex">
    <vt:lpwstr/>
  </property>
  <property fmtid="{D5CDD505-2E9C-101B-9397-08002B2CF9AE}" pid="17" name="_ColorHex">
    <vt:lpwstr/>
  </property>
  <property fmtid="{D5CDD505-2E9C-101B-9397-08002B2CF9AE}" pid="18" name="_Emoji">
    <vt:lpwstr/>
  </property>
  <property fmtid="{D5CDD505-2E9C-101B-9397-08002B2CF9AE}" pid="19" name="ComplianceAssetId">
    <vt:lpwstr/>
  </property>
  <property fmtid="{D5CDD505-2E9C-101B-9397-08002B2CF9AE}" pid="20" name="TemplateUrl">
    <vt:lpwstr/>
  </property>
  <property fmtid="{D5CDD505-2E9C-101B-9397-08002B2CF9AE}" pid="21" name="_ExtendedDescription">
    <vt:lpwstr/>
  </property>
  <property fmtid="{D5CDD505-2E9C-101B-9397-08002B2CF9AE}" pid="22" name="_ColorTag">
    <vt:lpwstr/>
  </property>
</Properties>
</file>